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diagrams/data6.xml" ContentType="application/vnd.openxmlformats-officedocument.drawingml.diagramData+xml"/>
  <Override PartName="/ppt/presentation.xml" ContentType="application/vnd.openxmlformats-officedocument.presentationml.presentation.main+xml"/>
  <Override PartName="/ppt/diagrams/data5.xml" ContentType="application/vnd.openxmlformats-officedocument.drawingml.diagramData+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9.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authors.xml" ContentType="application/vnd.ms-powerpoint.authors+xml"/>
  <Override PartName="/ppt/charts/chart2.xml" ContentType="application/vnd.openxmlformats-officedocument.drawingml.chart+xml"/>
  <Override PartName="/ppt/diagrams/drawing5.xml" ContentType="application/vnd.ms-office.drawingml.diagramDrawing+xml"/>
  <Override PartName="/ppt/diagrams/colors5.xml" ContentType="application/vnd.openxmlformats-officedocument.drawingml.diagramColors+xml"/>
  <Override PartName="/ppt/diagrams/quickStyle5.xml" ContentType="application/vnd.openxmlformats-officedocument.drawingml.diagramStyle+xml"/>
  <Override PartName="/ppt/diagrams/layout5.xml" ContentType="application/vnd.openxmlformats-officedocument.drawingml.diagramLayout+xml"/>
  <Override PartName="/ppt/diagrams/drawing4.xml" ContentType="application/vnd.ms-office.drawingml.diagramDrawing+xml"/>
  <Override PartName="/ppt/diagrams/colors4.xml" ContentType="application/vnd.openxmlformats-officedocument.drawingml.diagramColors+xml"/>
  <Override PartName="/ppt/diagrams/quickStyle4.xml" ContentType="application/vnd.openxmlformats-officedocument.drawingml.diagramStyle+xml"/>
  <Override PartName="/ppt/diagrams/layout4.xml" ContentType="application/vnd.openxmlformats-officedocument.drawingml.diagramLayout+xml"/>
  <Override PartName="/ppt/diagrams/drawing3.xml" ContentType="application/vnd.ms-office.drawingml.diagramDrawing+xml"/>
  <Override PartName="/ppt/diagrams/colors3.xml" ContentType="application/vnd.openxmlformats-officedocument.drawingml.diagramColors+xml"/>
  <Override PartName="/ppt/diagrams/quickStyle3.xml" ContentType="application/vnd.openxmlformats-officedocument.drawingml.diagramStyle+xml"/>
  <Override PartName="/ppt/diagrams/layout3.xml" ContentType="application/vnd.openxmlformats-officedocument.drawingml.diagramLayout+xml"/>
  <Override PartName="/ppt/diagrams/drawing2.xml" ContentType="application/vnd.ms-office.drawingml.diagramDrawing+xml"/>
  <Override PartName="/ppt/diagrams/colors2.xml" ContentType="application/vnd.openxmlformats-officedocument.drawingml.diagramColors+xml"/>
  <Override PartName="/ppt/diagrams/quickStyle2.xml" ContentType="application/vnd.openxmlformats-officedocument.drawingml.diagramStyle+xml"/>
  <Override PartName="/ppt/charts/colors1.xml" ContentType="application/vnd.ms-office.chartcolorstyle+xml"/>
  <Override PartName="/ppt/diagrams/layout2.xml" ContentType="application/vnd.openxmlformats-officedocument.drawingml.diagramLayout+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charts/style1.xml" ContentType="application/vnd.ms-office.chartstyle+xml"/>
  <Override PartName="/ppt/charts/colors4.xml" ContentType="application/vnd.ms-office.chartcolorstyle+xml"/>
  <Override PartName="/ppt/charts/style4.xml" ContentType="application/vnd.ms-office.chartstyle+xml"/>
  <Override PartName="/ppt/charts/chart4.xml" ContentType="application/vnd.openxmlformats-officedocument.drawingml.chart+xml"/>
  <Override PartName="/ppt/charts/chart1.xml" ContentType="application/vnd.openxmlformats-officedocument.drawingml.chart+xml"/>
  <Override PartName="/ppt/charts/colors3.xml" ContentType="application/vnd.ms-office.chartcolorstyle+xml"/>
  <Override PartName="/ppt/charts/style3.xml" ContentType="application/vnd.ms-office.chartstyle+xml"/>
  <Override PartName="/ppt/charts/chart3.xml" ContentType="application/vnd.openxmlformats-officedocument.drawingml.chart+xml"/>
  <Override PartName="/ppt/charts/colors2.xml" ContentType="application/vnd.ms-office.chartcolorstyle+xml"/>
  <Override PartName="/ppt/charts/style2.xml" ContentType="application/vnd.ms-office.chartstyl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 id="2147483684" r:id="rId3"/>
    <p:sldMasterId id="2147483696" r:id="rId4"/>
  </p:sldMasterIdLst>
  <p:notesMasterIdLst>
    <p:notesMasterId r:id="rId44"/>
  </p:notesMasterIdLst>
  <p:sldIdLst>
    <p:sldId id="256" r:id="rId5"/>
    <p:sldId id="258" r:id="rId6"/>
    <p:sldId id="259" r:id="rId7"/>
    <p:sldId id="301" r:id="rId8"/>
    <p:sldId id="300" r:id="rId9"/>
    <p:sldId id="306" r:id="rId10"/>
    <p:sldId id="305" r:id="rId11"/>
    <p:sldId id="261" r:id="rId12"/>
    <p:sldId id="290" r:id="rId13"/>
    <p:sldId id="307" r:id="rId14"/>
    <p:sldId id="264" r:id="rId15"/>
    <p:sldId id="299" r:id="rId16"/>
    <p:sldId id="266" r:id="rId17"/>
    <p:sldId id="309" r:id="rId18"/>
    <p:sldId id="310" r:id="rId19"/>
    <p:sldId id="311" r:id="rId20"/>
    <p:sldId id="312" r:id="rId21"/>
    <p:sldId id="313" r:id="rId22"/>
    <p:sldId id="314" r:id="rId23"/>
    <p:sldId id="315" r:id="rId24"/>
    <p:sldId id="316" r:id="rId25"/>
    <p:sldId id="317" r:id="rId26"/>
    <p:sldId id="318" r:id="rId27"/>
    <p:sldId id="319" r:id="rId28"/>
    <p:sldId id="320" r:id="rId29"/>
    <p:sldId id="321" r:id="rId30"/>
    <p:sldId id="322" r:id="rId31"/>
    <p:sldId id="324" r:id="rId32"/>
    <p:sldId id="325" r:id="rId33"/>
    <p:sldId id="326" r:id="rId34"/>
    <p:sldId id="327" r:id="rId35"/>
    <p:sldId id="328" r:id="rId36"/>
    <p:sldId id="329" r:id="rId37"/>
    <p:sldId id="330" r:id="rId38"/>
    <p:sldId id="331" r:id="rId39"/>
    <p:sldId id="332" r:id="rId40"/>
    <p:sldId id="333" r:id="rId41"/>
    <p:sldId id="334" r:id="rId42"/>
    <p:sldId id="335"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381C772-2E5A-6B19-25E3-6DE07B8CAEB0}" name="Helen McNally" initials="HM" userId="S::Helen@gbani.org::9b11c78f-7428-46e5-ab20-946b872d5171"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5D99A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BFF68A-BDFD-44E6-BEE0-427A5C73960C}" v="71" dt="2026-01-29T15:30:01.0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67" autoAdjust="0"/>
    <p:restoredTop sz="94660"/>
  </p:normalViewPr>
  <p:slideViewPr>
    <p:cSldViewPr snapToGrid="0">
      <p:cViewPr varScale="1">
        <p:scale>
          <a:sx n="74" d="100"/>
          <a:sy n="74" d="100"/>
        </p:scale>
        <p:origin x="54" y="41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heme" Target="theme/theme1.xml"/><Relationship Id="rId50" Type="http://schemas.microsoft.com/office/2018/10/relationships/authors" Target="author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3" Type="http://schemas.openxmlformats.org/officeDocument/2006/relationships/customXml" Target="../customXml/item3.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52" Type="http://schemas.openxmlformats.org/officeDocument/2006/relationships/customXml" Target="../customXml/item2.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customXml" Target="../customXml/item1.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gbanimail-my.sharepoint.com/personal/joe_gbani_org/Documents/Documents/Comparative%20Data%20for%20Year%2014%20cohort%202023-24.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gbanimail-my.sharepoint.com/personal/joe_gbani_org/Documents/Documents/Comparative%20Data%20for%20Year%2014%20cohort%202023-24.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gbanimail-my.sharepoint.com/personal/joe_gbani_org/Documents/Documents/Book1%20(version%201).xlsb.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dirty="0"/>
              <a:t>Voluntary</a:t>
            </a:r>
            <a:r>
              <a:rPr lang="en-US" b="1" baseline="0" dirty="0"/>
              <a:t> Grammar </a:t>
            </a:r>
            <a:r>
              <a:rPr lang="en-US" b="1" dirty="0"/>
              <a:t>School</a:t>
            </a:r>
            <a:r>
              <a:rPr lang="en-US" b="1" baseline="0" dirty="0"/>
              <a:t> Enrolments</a:t>
            </a:r>
            <a:endParaRPr lang="en-US" b="1" dirty="0"/>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9122717516428474E-2"/>
          <c:y val="0.12280642311805998"/>
          <c:w val="0.8909786776264631"/>
          <c:h val="0.7405573179968481"/>
        </c:manualLayout>
      </c:layout>
      <c:barChart>
        <c:barDir val="col"/>
        <c:grouping val="clustered"/>
        <c:varyColors val="0"/>
        <c:ser>
          <c:idx val="0"/>
          <c:order val="0"/>
          <c:tx>
            <c:strRef>
              <c:f>Sheet4!$B$1</c:f>
              <c:strCache>
                <c:ptCount val="1"/>
                <c:pt idx="0">
                  <c:v>Number of Schools</c:v>
                </c:pt>
              </c:strCache>
            </c:strRef>
          </c:tx>
          <c:spPr>
            <a:solidFill>
              <a:srgbClr val="5D99A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Sheet4!$A$2:$A$7</c:f>
              <c:strCache>
                <c:ptCount val="6"/>
                <c:pt idx="0">
                  <c:v>&lt;800</c:v>
                </c:pt>
                <c:pt idx="1">
                  <c:v>801-1000</c:v>
                </c:pt>
                <c:pt idx="2">
                  <c:v>1001-1200</c:v>
                </c:pt>
                <c:pt idx="3">
                  <c:v>1201-1400</c:v>
                </c:pt>
                <c:pt idx="4">
                  <c:v>1401-1600</c:v>
                </c:pt>
                <c:pt idx="5">
                  <c:v>1601+</c:v>
                </c:pt>
              </c:strCache>
            </c:strRef>
          </c:cat>
          <c:val>
            <c:numRef>
              <c:f>Sheet4!$B$2:$B$7</c:f>
              <c:numCache>
                <c:formatCode>General</c:formatCode>
                <c:ptCount val="6"/>
                <c:pt idx="0">
                  <c:v>8</c:v>
                </c:pt>
                <c:pt idx="1">
                  <c:v>21</c:v>
                </c:pt>
                <c:pt idx="2">
                  <c:v>10</c:v>
                </c:pt>
                <c:pt idx="3">
                  <c:v>5</c:v>
                </c:pt>
                <c:pt idx="4">
                  <c:v>4</c:v>
                </c:pt>
                <c:pt idx="5">
                  <c:v>2</c:v>
                </c:pt>
              </c:numCache>
            </c:numRef>
          </c:val>
          <c:extLst>
            <c:ext xmlns:c16="http://schemas.microsoft.com/office/drawing/2014/chart" uri="{C3380CC4-5D6E-409C-BE32-E72D297353CC}">
              <c16:uniqueId val="{00000000-B4EA-43B0-9D68-B950609D377A}"/>
            </c:ext>
          </c:extLst>
        </c:ser>
        <c:dLbls>
          <c:dLblPos val="outEnd"/>
          <c:showLegendKey val="0"/>
          <c:showVal val="1"/>
          <c:showCatName val="0"/>
          <c:showSerName val="0"/>
          <c:showPercent val="0"/>
          <c:showBubbleSize val="0"/>
        </c:dLbls>
        <c:gapWidth val="219"/>
        <c:overlap val="-27"/>
        <c:axId val="17418592"/>
        <c:axId val="17428192"/>
      </c:barChart>
      <c:catAx>
        <c:axId val="17418592"/>
        <c:scaling>
          <c:orientation val="minMax"/>
        </c:scaling>
        <c:delete val="0"/>
        <c:axPos val="b"/>
        <c:title>
          <c:tx>
            <c:rich>
              <a:bodyPr rot="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r>
                  <a:rPr lang="en-GB" b="1" dirty="0"/>
                  <a:t>Number</a:t>
                </a:r>
                <a:r>
                  <a:rPr lang="en-GB" b="1" baseline="0" dirty="0"/>
                  <a:t> of Pupils</a:t>
                </a:r>
                <a:endParaRPr lang="en-GB" b="1" dirty="0"/>
              </a:p>
            </c:rich>
          </c:tx>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GB"/>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7428192"/>
        <c:crosses val="autoZero"/>
        <c:auto val="1"/>
        <c:lblAlgn val="ctr"/>
        <c:lblOffset val="100"/>
        <c:noMultiLvlLbl val="0"/>
      </c:catAx>
      <c:valAx>
        <c:axId val="1742819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r>
                  <a:rPr lang="en-GB" b="1" dirty="0"/>
                  <a:t>Number</a:t>
                </a:r>
                <a:r>
                  <a:rPr lang="en-GB" b="1" baseline="0" dirty="0"/>
                  <a:t> of Schools</a:t>
                </a:r>
                <a:endParaRPr lang="en-GB" b="1" dirty="0"/>
              </a:p>
            </c:rich>
          </c:tx>
          <c:overlay val="0"/>
          <c:spPr>
            <a:noFill/>
            <a:ln>
              <a:noFill/>
            </a:ln>
            <a:effectLst/>
          </c:spPr>
          <c:txPr>
            <a:bodyPr rot="-54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GB"/>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41859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dirty="0"/>
              <a:t>VG Schools by County</a:t>
            </a:r>
          </a:p>
        </c:rich>
      </c:tx>
      <c:layout>
        <c:manualLayout>
          <c:xMode val="edge"/>
          <c:yMode val="edge"/>
          <c:x val="0.34443085088990855"/>
          <c:y val="3.3607676310822239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Number of Schools</c:v>
                </c:pt>
              </c:strCache>
            </c:strRef>
          </c:tx>
          <c:spPr>
            <a:solidFill>
              <a:srgbClr val="5D99A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Antrim</c:v>
                </c:pt>
                <c:pt idx="1">
                  <c:v>Armagh</c:v>
                </c:pt>
                <c:pt idx="2">
                  <c:v>Derry/Londonderry</c:v>
                </c:pt>
                <c:pt idx="3">
                  <c:v>Down</c:v>
                </c:pt>
                <c:pt idx="4">
                  <c:v>Fermanagh</c:v>
                </c:pt>
                <c:pt idx="5">
                  <c:v>Tyrone</c:v>
                </c:pt>
              </c:strCache>
            </c:strRef>
          </c:cat>
          <c:val>
            <c:numRef>
              <c:f>Sheet1!$B$2:$B$7</c:f>
              <c:numCache>
                <c:formatCode>General</c:formatCode>
                <c:ptCount val="6"/>
                <c:pt idx="0">
                  <c:v>21</c:v>
                </c:pt>
                <c:pt idx="1">
                  <c:v>3</c:v>
                </c:pt>
                <c:pt idx="2">
                  <c:v>9</c:v>
                </c:pt>
                <c:pt idx="3">
                  <c:v>9</c:v>
                </c:pt>
                <c:pt idx="4">
                  <c:v>3</c:v>
                </c:pt>
                <c:pt idx="5">
                  <c:v>5</c:v>
                </c:pt>
              </c:numCache>
            </c:numRef>
          </c:val>
          <c:extLst>
            <c:ext xmlns:c16="http://schemas.microsoft.com/office/drawing/2014/chart" uri="{C3380CC4-5D6E-409C-BE32-E72D297353CC}">
              <c16:uniqueId val="{00000000-CD68-4DAC-B287-7EB54B43285A}"/>
            </c:ext>
          </c:extLst>
        </c:ser>
        <c:dLbls>
          <c:dLblPos val="outEnd"/>
          <c:showLegendKey val="0"/>
          <c:showVal val="1"/>
          <c:showCatName val="0"/>
          <c:showSerName val="0"/>
          <c:showPercent val="0"/>
          <c:showBubbleSize val="0"/>
        </c:dLbls>
        <c:gapWidth val="219"/>
        <c:overlap val="-27"/>
        <c:axId val="173331487"/>
        <c:axId val="1828798255"/>
      </c:barChart>
      <c:catAx>
        <c:axId val="173331487"/>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GB" dirty="0"/>
                  <a:t>County</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28798255"/>
        <c:crosses val="autoZero"/>
        <c:auto val="1"/>
        <c:lblAlgn val="ctr"/>
        <c:lblOffset val="100"/>
        <c:noMultiLvlLbl val="0"/>
      </c:catAx>
      <c:valAx>
        <c:axId val="1828798255"/>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a:t>Number of Schools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3331487"/>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VG</a:t>
            </a:r>
            <a:r>
              <a:rPr lang="en-US" baseline="0" dirty="0"/>
              <a:t> Schools by Gender Type</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Sheet1!$B$11</c:f>
              <c:strCache>
                <c:ptCount val="1"/>
                <c:pt idx="0">
                  <c:v>Number</c:v>
                </c:pt>
              </c:strCache>
            </c:strRef>
          </c:tx>
          <c:explosion val="84"/>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4E84-415D-B810-68E3EA388337}"/>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4E84-415D-B810-68E3EA388337}"/>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4E84-415D-B810-68E3EA388337}"/>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Sheet1!$A$12:$A$14</c:f>
              <c:strCache>
                <c:ptCount val="3"/>
                <c:pt idx="0">
                  <c:v>Boys</c:v>
                </c:pt>
                <c:pt idx="1">
                  <c:v>Girls</c:v>
                </c:pt>
                <c:pt idx="2">
                  <c:v>Co-educational</c:v>
                </c:pt>
              </c:strCache>
            </c:strRef>
          </c:cat>
          <c:val>
            <c:numRef>
              <c:f>Sheet1!$B$12:$B$14</c:f>
              <c:numCache>
                <c:formatCode>General</c:formatCode>
                <c:ptCount val="3"/>
                <c:pt idx="0">
                  <c:v>10</c:v>
                </c:pt>
                <c:pt idx="1">
                  <c:v>11</c:v>
                </c:pt>
                <c:pt idx="2">
                  <c:v>29</c:v>
                </c:pt>
              </c:numCache>
            </c:numRef>
          </c:val>
          <c:extLst>
            <c:ext xmlns:c16="http://schemas.microsoft.com/office/drawing/2014/chart" uri="{C3380CC4-5D6E-409C-BE32-E72D297353CC}">
              <c16:uniqueId val="{00000006-4E84-415D-B810-68E3EA388337}"/>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VG School Enrolment by Year Group 2024/25</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Sheet4!$B$11</c:f>
              <c:strCache>
                <c:ptCount val="1"/>
                <c:pt idx="0">
                  <c:v>Number of Pupils</c:v>
                </c:pt>
              </c:strCache>
            </c:strRef>
          </c:tx>
          <c:spPr>
            <a:solidFill>
              <a:srgbClr val="5D99A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Sheet4!$A$12:$A$18</c:f>
              <c:numCache>
                <c:formatCode>General</c:formatCode>
                <c:ptCount val="7"/>
                <c:pt idx="0">
                  <c:v>8</c:v>
                </c:pt>
                <c:pt idx="1">
                  <c:v>9</c:v>
                </c:pt>
                <c:pt idx="2">
                  <c:v>10</c:v>
                </c:pt>
                <c:pt idx="3">
                  <c:v>11</c:v>
                </c:pt>
                <c:pt idx="4">
                  <c:v>12</c:v>
                </c:pt>
                <c:pt idx="5">
                  <c:v>13</c:v>
                </c:pt>
                <c:pt idx="6">
                  <c:v>14</c:v>
                </c:pt>
              </c:numCache>
            </c:numRef>
          </c:cat>
          <c:val>
            <c:numRef>
              <c:f>Sheet4!$B$12:$B$18</c:f>
              <c:numCache>
                <c:formatCode>General</c:formatCode>
                <c:ptCount val="7"/>
                <c:pt idx="0">
                  <c:v>7452</c:v>
                </c:pt>
                <c:pt idx="1">
                  <c:v>7633</c:v>
                </c:pt>
                <c:pt idx="2">
                  <c:v>7706</c:v>
                </c:pt>
                <c:pt idx="3">
                  <c:v>7994</c:v>
                </c:pt>
                <c:pt idx="4">
                  <c:v>7691</c:v>
                </c:pt>
                <c:pt idx="5">
                  <c:v>7021</c:v>
                </c:pt>
                <c:pt idx="6">
                  <c:v>6248</c:v>
                </c:pt>
              </c:numCache>
            </c:numRef>
          </c:val>
          <c:extLst>
            <c:ext xmlns:c16="http://schemas.microsoft.com/office/drawing/2014/chart" uri="{C3380CC4-5D6E-409C-BE32-E72D297353CC}">
              <c16:uniqueId val="{00000000-A99A-4AFC-8AB9-D94FBBA4DDE5}"/>
            </c:ext>
          </c:extLst>
        </c:ser>
        <c:dLbls>
          <c:dLblPos val="outEnd"/>
          <c:showLegendKey val="0"/>
          <c:showVal val="1"/>
          <c:showCatName val="0"/>
          <c:showSerName val="0"/>
          <c:showPercent val="0"/>
          <c:showBubbleSize val="0"/>
        </c:dLbls>
        <c:gapWidth val="219"/>
        <c:overlap val="-27"/>
        <c:axId val="1949023343"/>
        <c:axId val="1949012303"/>
      </c:barChart>
      <c:catAx>
        <c:axId val="1949023343"/>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a:t>Year Group</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49012303"/>
        <c:crosses val="autoZero"/>
        <c:auto val="1"/>
        <c:lblAlgn val="ctr"/>
        <c:lblOffset val="100"/>
        <c:noMultiLvlLbl val="0"/>
      </c:catAx>
      <c:valAx>
        <c:axId val="1949012303"/>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a:t>Number of Pupils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4902334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3" Type="http://schemas.openxmlformats.org/officeDocument/2006/relationships/hyperlink" Target="https://www.education-ni.gov.uk/articles/school-development-planning" TargetMode="External"/><Relationship Id="rId2" Type="http://schemas.openxmlformats.org/officeDocument/2006/relationships/hyperlink" Target="https://www.education-ni.gov.uk/topics/governor-guide" TargetMode="External"/><Relationship Id="rId1" Type="http://schemas.openxmlformats.org/officeDocument/2006/relationships/hyperlink" Target="https://www.education-ni.gov.uk/publications/every-school-good-school-policy-school-improvement" TargetMode="External"/><Relationship Id="rId4" Type="http://schemas.openxmlformats.org/officeDocument/2006/relationships/hyperlink" Target="https://www.finance-ni.gov.uk/sites/default/files/publications/dfp/12%20DOF-2023-0441%20-%20FOR%20ISSUE%20-%20ANNEX%20L%20Embedded%20Document%202%20-%20Scheme%20of%20Management.PDF" TargetMode="External"/></Relationships>
</file>

<file path=ppt/diagrams/_rels/data2.xml.rels><?xml version="1.0" encoding="UTF-8" standalone="yes"?>
<Relationships xmlns="http://schemas.openxmlformats.org/package/2006/relationships"><Relationship Id="rId1" Type="http://schemas.openxmlformats.org/officeDocument/2006/relationships/hyperlink" Target="https://www.eani.org.uk/publications/financial-and-audit-arrangements-manuals-faam-for-voluntary-grammar-schools" TargetMode="External"/></Relationships>
</file>

<file path=ppt/diagrams/_rels/data4.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ata5.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10" Type="http://schemas.openxmlformats.org/officeDocument/2006/relationships/image" Target="../media/image23.svg"/><Relationship Id="rId4" Type="http://schemas.openxmlformats.org/officeDocument/2006/relationships/image" Target="../media/image17.svg"/><Relationship Id="rId9" Type="http://schemas.openxmlformats.org/officeDocument/2006/relationships/image" Target="../media/image22.png"/></Relationships>
</file>

<file path=ppt/diagrams/_rels/data6.xml.rels><?xml version="1.0" encoding="UTF-8" standalone="yes"?>
<Relationships xmlns="http://schemas.openxmlformats.org/package/2006/relationships"><Relationship Id="rId8" Type="http://schemas.openxmlformats.org/officeDocument/2006/relationships/image" Target="../media/image31.svg"/><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image" Target="../media/image25.svg"/><Relationship Id="rId1" Type="http://schemas.openxmlformats.org/officeDocument/2006/relationships/image" Target="../media/image24.png"/><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27.svg"/></Relationships>
</file>

<file path=ppt/diagrams/_rels/drawing1.xml.rels><?xml version="1.0" encoding="UTF-8" standalone="yes"?>
<Relationships xmlns="http://schemas.openxmlformats.org/package/2006/relationships"><Relationship Id="rId3" Type="http://schemas.openxmlformats.org/officeDocument/2006/relationships/hyperlink" Target="https://www.education-ni.gov.uk/articles/school-development-planning" TargetMode="External"/><Relationship Id="rId2" Type="http://schemas.openxmlformats.org/officeDocument/2006/relationships/hyperlink" Target="https://www.education-ni.gov.uk/topics/governor-guide" TargetMode="External"/><Relationship Id="rId1" Type="http://schemas.openxmlformats.org/officeDocument/2006/relationships/hyperlink" Target="https://www.education-ni.gov.uk/publications/every-school-good-school-policy-school-improvement" TargetMode="External"/><Relationship Id="rId4" Type="http://schemas.openxmlformats.org/officeDocument/2006/relationships/hyperlink" Target="https://www.finance-ni.gov.uk/sites/default/files/publications/dfp/12%20DOF-2023-0441%20-%20FOR%20ISSUE%20-%20ANNEX%20L%20Embedded%20Document%202%20-%20Scheme%20of%20Management.PDF" TargetMode="External"/></Relationships>
</file>

<file path=ppt/diagrams/_rels/drawing2.xml.rels><?xml version="1.0" encoding="UTF-8" standalone="yes"?>
<Relationships xmlns="http://schemas.openxmlformats.org/package/2006/relationships"><Relationship Id="rId1" Type="http://schemas.openxmlformats.org/officeDocument/2006/relationships/hyperlink" Target="https://www.eani.org.uk/publications/financial-and-audit-arrangements-manuals-faam-for-voluntary-grammar-schools" TargetMode="External"/></Relationships>
</file>

<file path=ppt/diagrams/_rels/drawing4.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5.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10" Type="http://schemas.openxmlformats.org/officeDocument/2006/relationships/image" Target="../media/image23.svg"/><Relationship Id="rId4" Type="http://schemas.openxmlformats.org/officeDocument/2006/relationships/image" Target="../media/image17.svg"/><Relationship Id="rId9" Type="http://schemas.openxmlformats.org/officeDocument/2006/relationships/image" Target="../media/image22.png"/></Relationships>
</file>

<file path=ppt/diagrams/_rels/drawing6.xml.rels><?xml version="1.0" encoding="UTF-8" standalone="yes"?>
<Relationships xmlns="http://schemas.openxmlformats.org/package/2006/relationships"><Relationship Id="rId8" Type="http://schemas.openxmlformats.org/officeDocument/2006/relationships/image" Target="../media/image31.svg"/><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image" Target="../media/image25.svg"/><Relationship Id="rId1" Type="http://schemas.openxmlformats.org/officeDocument/2006/relationships/image" Target="../media/image24.png"/><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27.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277CE5-D41A-4E96-9534-DD971674252D}" type="doc">
      <dgm:prSet loTypeId="urn:microsoft.com/office/officeart/2005/8/layout/matrix3" loCatId="matrix" qsTypeId="urn:microsoft.com/office/officeart/2005/8/quickstyle/simple1" qsCatId="simple" csTypeId="urn:microsoft.com/office/officeart/2005/8/colors/colorful1" csCatId="colorful" phldr="1"/>
      <dgm:spPr/>
      <dgm:t>
        <a:bodyPr/>
        <a:lstStyle/>
        <a:p>
          <a:endParaRPr lang="en-US"/>
        </a:p>
      </dgm:t>
    </dgm:pt>
    <dgm:pt modelId="{BFB35675-BDFE-494E-9ADA-BBD00E1227FA}">
      <dgm:prSet custT="1"/>
      <dgm:spPr/>
      <dgm:t>
        <a:bodyPr/>
        <a:lstStyle/>
        <a:p>
          <a:r>
            <a:rPr lang="en-GB" sz="1600" b="1" dirty="0"/>
            <a:t>Every School a Good School:  A policy for school improvement - </a:t>
          </a:r>
          <a:r>
            <a:rPr lang="en-GB" sz="1600" b="1" dirty="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Every school a good school - a policy for school improvement | Department of Education</a:t>
          </a:r>
          <a:endParaRPr lang="en-US" sz="1600" b="1" dirty="0">
            <a:solidFill>
              <a:schemeClr val="tx1"/>
            </a:solidFill>
          </a:endParaRPr>
        </a:p>
      </dgm:t>
    </dgm:pt>
    <dgm:pt modelId="{F2BA916D-EB04-4981-9FF9-66F92955F310}" type="parTrans" cxnId="{F50A6E27-F011-4AC5-87BA-3B386EF96F1A}">
      <dgm:prSet/>
      <dgm:spPr/>
      <dgm:t>
        <a:bodyPr/>
        <a:lstStyle/>
        <a:p>
          <a:endParaRPr lang="en-US"/>
        </a:p>
      </dgm:t>
    </dgm:pt>
    <dgm:pt modelId="{95F083D3-6461-4897-B10B-D09DD0BBD436}" type="sibTrans" cxnId="{F50A6E27-F011-4AC5-87BA-3B386EF96F1A}">
      <dgm:prSet/>
      <dgm:spPr/>
      <dgm:t>
        <a:bodyPr/>
        <a:lstStyle/>
        <a:p>
          <a:endParaRPr lang="en-US"/>
        </a:p>
      </dgm:t>
    </dgm:pt>
    <dgm:pt modelId="{58DFDA13-E91C-4572-8031-AF35D450EE7D}">
      <dgm:prSet custT="1"/>
      <dgm:spPr/>
      <dgm:t>
        <a:bodyPr/>
        <a:lstStyle/>
        <a:p>
          <a:r>
            <a:rPr lang="en-GB" sz="1600" b="1" dirty="0"/>
            <a:t>Every School a Good School: The Governor’s Role - </a:t>
          </a:r>
          <a:r>
            <a:rPr lang="en-GB" sz="1600" b="1" dirty="0">
              <a:solidFill>
                <a:schemeClr val="tx1"/>
              </a:solidFill>
              <a:hlinkClick xmlns:r="http://schemas.openxmlformats.org/officeDocument/2006/relationships" r:id="rId2">
                <a:extLst>
                  <a:ext uri="{A12FA001-AC4F-418D-AE19-62706E023703}">
                    <ahyp:hlinkClr xmlns:ahyp="http://schemas.microsoft.com/office/drawing/2018/hyperlinkcolor" val="tx"/>
                  </a:ext>
                </a:extLst>
              </a:hlinkClick>
            </a:rPr>
            <a:t>The Governor Guide | Department of Education</a:t>
          </a:r>
          <a:endParaRPr lang="en-GB" sz="1600" b="1" dirty="0">
            <a:solidFill>
              <a:schemeClr val="tx1"/>
            </a:solidFill>
          </a:endParaRPr>
        </a:p>
        <a:p>
          <a:r>
            <a:rPr lang="en-US" sz="1600" b="1" dirty="0">
              <a:solidFill>
                <a:schemeClr val="tx1"/>
              </a:solidFill>
            </a:rPr>
            <a:t>(See next slide for more detail and direct links)</a:t>
          </a:r>
        </a:p>
      </dgm:t>
    </dgm:pt>
    <dgm:pt modelId="{6739206A-D2CF-4272-B0A9-3A02A682D270}" type="parTrans" cxnId="{66D889F0-BDE0-4212-AFE6-45DC8EC794DB}">
      <dgm:prSet/>
      <dgm:spPr/>
      <dgm:t>
        <a:bodyPr/>
        <a:lstStyle/>
        <a:p>
          <a:endParaRPr lang="en-US"/>
        </a:p>
      </dgm:t>
    </dgm:pt>
    <dgm:pt modelId="{9545EE1D-1542-418F-993D-15A446B24EFE}" type="sibTrans" cxnId="{66D889F0-BDE0-4212-AFE6-45DC8EC794DB}">
      <dgm:prSet/>
      <dgm:spPr/>
      <dgm:t>
        <a:bodyPr/>
        <a:lstStyle/>
        <a:p>
          <a:endParaRPr lang="en-US"/>
        </a:p>
      </dgm:t>
    </dgm:pt>
    <dgm:pt modelId="{03007E19-3354-48D5-BA77-AFE69C59979D}">
      <dgm:prSet custT="1"/>
      <dgm:spPr/>
      <dgm:t>
        <a:bodyPr/>
        <a:lstStyle/>
        <a:p>
          <a:r>
            <a:rPr lang="en-GB" sz="1600" b="1" dirty="0"/>
            <a:t>The School Development Plan: Each school must follow regulations and produce a three-year School Development Plan - </a:t>
          </a:r>
          <a:r>
            <a:rPr lang="en-GB" sz="1600" b="1" dirty="0">
              <a:solidFill>
                <a:schemeClr val="tx1"/>
              </a:solidFill>
              <a:hlinkClick xmlns:r="http://schemas.openxmlformats.org/officeDocument/2006/relationships" r:id="rId3">
                <a:extLst>
                  <a:ext uri="{A12FA001-AC4F-418D-AE19-62706E023703}">
                    <ahyp:hlinkClr xmlns:ahyp="http://schemas.microsoft.com/office/drawing/2018/hyperlinkcolor" val="tx"/>
                  </a:ext>
                </a:extLst>
              </a:hlinkClick>
            </a:rPr>
            <a:t>School Development Planning | Department of Education</a:t>
          </a:r>
          <a:endParaRPr lang="en-US" sz="1600" b="1" dirty="0">
            <a:solidFill>
              <a:schemeClr val="tx1"/>
            </a:solidFill>
          </a:endParaRPr>
        </a:p>
      </dgm:t>
    </dgm:pt>
    <dgm:pt modelId="{DA7475A8-AAF4-4D75-9D2C-935620ED17E6}" type="parTrans" cxnId="{79DCF87D-2EB5-47E4-9C12-A149CAA47299}">
      <dgm:prSet/>
      <dgm:spPr/>
      <dgm:t>
        <a:bodyPr/>
        <a:lstStyle/>
        <a:p>
          <a:endParaRPr lang="en-US"/>
        </a:p>
      </dgm:t>
    </dgm:pt>
    <dgm:pt modelId="{542F8293-A36E-4D56-9B48-FC0DF9791F41}" type="sibTrans" cxnId="{79DCF87D-2EB5-47E4-9C12-A149CAA47299}">
      <dgm:prSet/>
      <dgm:spPr/>
      <dgm:t>
        <a:bodyPr/>
        <a:lstStyle/>
        <a:p>
          <a:endParaRPr lang="en-US"/>
        </a:p>
      </dgm:t>
    </dgm:pt>
    <dgm:pt modelId="{A42F6C42-DB0B-493B-A997-D69268564884}">
      <dgm:prSet custT="1"/>
      <dgm:spPr/>
      <dgm:t>
        <a:bodyPr/>
        <a:lstStyle/>
        <a:p>
          <a:r>
            <a:rPr lang="en-GB" sz="1600" b="1" dirty="0"/>
            <a:t>The Scheme of Management (which must be approved by the Department of Education (DE)) as determined by individual Voluntary Grammar schools - </a:t>
          </a:r>
          <a:r>
            <a:rPr lang="en-GB" sz="1600" b="1" dirty="0">
              <a:solidFill>
                <a:schemeClr val="tx1"/>
              </a:solidFill>
              <a:hlinkClick xmlns:r="http://schemas.openxmlformats.org/officeDocument/2006/relationships" r:id="rId4">
                <a:extLst>
                  <a:ext uri="{A12FA001-AC4F-418D-AE19-62706E023703}">
                    <ahyp:hlinkClr xmlns:ahyp="http://schemas.microsoft.com/office/drawing/2018/hyperlinkcolor" val="tx"/>
                  </a:ext>
                </a:extLst>
              </a:hlinkClick>
            </a:rPr>
            <a:t>12 DOF-2023-0441 - FOR ISSUE - ANNEX L Embedded Document 2 - Scheme of Management.PDF</a:t>
          </a:r>
          <a:endParaRPr lang="en-US" sz="1600" b="1" dirty="0">
            <a:solidFill>
              <a:schemeClr val="tx1"/>
            </a:solidFill>
          </a:endParaRPr>
        </a:p>
      </dgm:t>
    </dgm:pt>
    <dgm:pt modelId="{931DAF5C-8644-42BA-8B13-9967A5B89270}" type="parTrans" cxnId="{031311B4-20B8-4A61-A053-0C3249EF4E94}">
      <dgm:prSet/>
      <dgm:spPr/>
      <dgm:t>
        <a:bodyPr/>
        <a:lstStyle/>
        <a:p>
          <a:endParaRPr lang="en-US"/>
        </a:p>
      </dgm:t>
    </dgm:pt>
    <dgm:pt modelId="{F2B23739-B93E-42EE-8310-338F3B9E57D4}" type="sibTrans" cxnId="{031311B4-20B8-4A61-A053-0C3249EF4E94}">
      <dgm:prSet/>
      <dgm:spPr/>
      <dgm:t>
        <a:bodyPr/>
        <a:lstStyle/>
        <a:p>
          <a:endParaRPr lang="en-US"/>
        </a:p>
      </dgm:t>
    </dgm:pt>
    <dgm:pt modelId="{79CA13AF-8221-4344-9608-0162A006E5C3}" type="pres">
      <dgm:prSet presAssocID="{F0277CE5-D41A-4E96-9534-DD971674252D}" presName="matrix" presStyleCnt="0">
        <dgm:presLayoutVars>
          <dgm:chMax val="1"/>
          <dgm:dir/>
          <dgm:resizeHandles val="exact"/>
        </dgm:presLayoutVars>
      </dgm:prSet>
      <dgm:spPr/>
    </dgm:pt>
    <dgm:pt modelId="{9058337A-2D48-48BE-A553-DC123E5C091A}" type="pres">
      <dgm:prSet presAssocID="{F0277CE5-D41A-4E96-9534-DD971674252D}" presName="diamond" presStyleLbl="bgShp" presStyleIdx="0" presStyleCnt="1"/>
      <dgm:spPr/>
    </dgm:pt>
    <dgm:pt modelId="{D27AF797-0CCA-4F73-B119-C9878470B106}" type="pres">
      <dgm:prSet presAssocID="{F0277CE5-D41A-4E96-9534-DD971674252D}" presName="quad1" presStyleLbl="node1" presStyleIdx="0" presStyleCnt="4">
        <dgm:presLayoutVars>
          <dgm:chMax val="0"/>
          <dgm:chPref val="0"/>
          <dgm:bulletEnabled val="1"/>
        </dgm:presLayoutVars>
      </dgm:prSet>
      <dgm:spPr/>
    </dgm:pt>
    <dgm:pt modelId="{F90502BD-E6AF-469F-AEE1-35F37DD91B86}" type="pres">
      <dgm:prSet presAssocID="{F0277CE5-D41A-4E96-9534-DD971674252D}" presName="quad2" presStyleLbl="node1" presStyleIdx="1" presStyleCnt="4">
        <dgm:presLayoutVars>
          <dgm:chMax val="0"/>
          <dgm:chPref val="0"/>
          <dgm:bulletEnabled val="1"/>
        </dgm:presLayoutVars>
      </dgm:prSet>
      <dgm:spPr/>
    </dgm:pt>
    <dgm:pt modelId="{CA12BF7A-6A54-4EBB-8C80-4E234D93A2D5}" type="pres">
      <dgm:prSet presAssocID="{F0277CE5-D41A-4E96-9534-DD971674252D}" presName="quad3" presStyleLbl="node1" presStyleIdx="2" presStyleCnt="4">
        <dgm:presLayoutVars>
          <dgm:chMax val="0"/>
          <dgm:chPref val="0"/>
          <dgm:bulletEnabled val="1"/>
        </dgm:presLayoutVars>
      </dgm:prSet>
      <dgm:spPr/>
    </dgm:pt>
    <dgm:pt modelId="{5E7FFFA0-5979-454D-B481-A4D4CBC5B3FD}" type="pres">
      <dgm:prSet presAssocID="{F0277CE5-D41A-4E96-9534-DD971674252D}" presName="quad4" presStyleLbl="node1" presStyleIdx="3" presStyleCnt="4">
        <dgm:presLayoutVars>
          <dgm:chMax val="0"/>
          <dgm:chPref val="0"/>
          <dgm:bulletEnabled val="1"/>
        </dgm:presLayoutVars>
      </dgm:prSet>
      <dgm:spPr/>
    </dgm:pt>
  </dgm:ptLst>
  <dgm:cxnLst>
    <dgm:cxn modelId="{A8A63918-B4FC-493B-96E7-49A312F15808}" type="presOf" srcId="{F0277CE5-D41A-4E96-9534-DD971674252D}" destId="{79CA13AF-8221-4344-9608-0162A006E5C3}" srcOrd="0" destOrd="0" presId="urn:microsoft.com/office/officeart/2005/8/layout/matrix3"/>
    <dgm:cxn modelId="{F50A6E27-F011-4AC5-87BA-3B386EF96F1A}" srcId="{F0277CE5-D41A-4E96-9534-DD971674252D}" destId="{BFB35675-BDFE-494E-9ADA-BBD00E1227FA}" srcOrd="0" destOrd="0" parTransId="{F2BA916D-EB04-4981-9FF9-66F92955F310}" sibTransId="{95F083D3-6461-4897-B10B-D09DD0BBD436}"/>
    <dgm:cxn modelId="{C86A1748-C617-458C-AB29-746E455203E1}" type="presOf" srcId="{03007E19-3354-48D5-BA77-AFE69C59979D}" destId="{CA12BF7A-6A54-4EBB-8C80-4E234D93A2D5}" srcOrd="0" destOrd="0" presId="urn:microsoft.com/office/officeart/2005/8/layout/matrix3"/>
    <dgm:cxn modelId="{79DCF87D-2EB5-47E4-9C12-A149CAA47299}" srcId="{F0277CE5-D41A-4E96-9534-DD971674252D}" destId="{03007E19-3354-48D5-BA77-AFE69C59979D}" srcOrd="2" destOrd="0" parTransId="{DA7475A8-AAF4-4D75-9D2C-935620ED17E6}" sibTransId="{542F8293-A36E-4D56-9B48-FC0DF9791F41}"/>
    <dgm:cxn modelId="{64D3FA97-CBB2-486C-BEDE-9D690869B88F}" type="presOf" srcId="{BFB35675-BDFE-494E-9ADA-BBD00E1227FA}" destId="{D27AF797-0CCA-4F73-B119-C9878470B106}" srcOrd="0" destOrd="0" presId="urn:microsoft.com/office/officeart/2005/8/layout/matrix3"/>
    <dgm:cxn modelId="{E7DB009E-DEC5-4A49-B94B-C6EAE23F0C94}" type="presOf" srcId="{58DFDA13-E91C-4572-8031-AF35D450EE7D}" destId="{F90502BD-E6AF-469F-AEE1-35F37DD91B86}" srcOrd="0" destOrd="0" presId="urn:microsoft.com/office/officeart/2005/8/layout/matrix3"/>
    <dgm:cxn modelId="{031311B4-20B8-4A61-A053-0C3249EF4E94}" srcId="{F0277CE5-D41A-4E96-9534-DD971674252D}" destId="{A42F6C42-DB0B-493B-A997-D69268564884}" srcOrd="3" destOrd="0" parTransId="{931DAF5C-8644-42BA-8B13-9967A5B89270}" sibTransId="{F2B23739-B93E-42EE-8310-338F3B9E57D4}"/>
    <dgm:cxn modelId="{E2EF9EEE-F69C-45B1-A665-038B12E32B69}" type="presOf" srcId="{A42F6C42-DB0B-493B-A997-D69268564884}" destId="{5E7FFFA0-5979-454D-B481-A4D4CBC5B3FD}" srcOrd="0" destOrd="0" presId="urn:microsoft.com/office/officeart/2005/8/layout/matrix3"/>
    <dgm:cxn modelId="{66D889F0-BDE0-4212-AFE6-45DC8EC794DB}" srcId="{F0277CE5-D41A-4E96-9534-DD971674252D}" destId="{58DFDA13-E91C-4572-8031-AF35D450EE7D}" srcOrd="1" destOrd="0" parTransId="{6739206A-D2CF-4272-B0A9-3A02A682D270}" sibTransId="{9545EE1D-1542-418F-993D-15A446B24EFE}"/>
    <dgm:cxn modelId="{34F9A05D-0ED0-49F4-9C25-3C6C2F4B13A6}" type="presParOf" srcId="{79CA13AF-8221-4344-9608-0162A006E5C3}" destId="{9058337A-2D48-48BE-A553-DC123E5C091A}" srcOrd="0" destOrd="0" presId="urn:microsoft.com/office/officeart/2005/8/layout/matrix3"/>
    <dgm:cxn modelId="{C514C628-8809-471C-9AA1-6CF5A10E9F20}" type="presParOf" srcId="{79CA13AF-8221-4344-9608-0162A006E5C3}" destId="{D27AF797-0CCA-4F73-B119-C9878470B106}" srcOrd="1" destOrd="0" presId="urn:microsoft.com/office/officeart/2005/8/layout/matrix3"/>
    <dgm:cxn modelId="{CF3FD836-65D4-43BC-8D98-162E895CF4BA}" type="presParOf" srcId="{79CA13AF-8221-4344-9608-0162A006E5C3}" destId="{F90502BD-E6AF-469F-AEE1-35F37DD91B86}" srcOrd="2" destOrd="0" presId="urn:microsoft.com/office/officeart/2005/8/layout/matrix3"/>
    <dgm:cxn modelId="{14135A96-4990-421E-8E4F-AD5457316C0F}" type="presParOf" srcId="{79CA13AF-8221-4344-9608-0162A006E5C3}" destId="{CA12BF7A-6A54-4EBB-8C80-4E234D93A2D5}" srcOrd="3" destOrd="0" presId="urn:microsoft.com/office/officeart/2005/8/layout/matrix3"/>
    <dgm:cxn modelId="{396B18DE-7429-45BB-8248-83F5885AEDC3}" type="presParOf" srcId="{79CA13AF-8221-4344-9608-0162A006E5C3}" destId="{5E7FFFA0-5979-454D-B481-A4D4CBC5B3FD}"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C768F0-8550-4D67-B8F2-7CCD62485449}" type="doc">
      <dgm:prSet loTypeId="urn:microsoft.com/office/officeart/2008/layout/LinedList" loCatId="list" qsTypeId="urn:microsoft.com/office/officeart/2005/8/quickstyle/simple1" qsCatId="simple" csTypeId="urn:microsoft.com/office/officeart/2005/8/colors/accent0_3" csCatId="mainScheme" phldr="1"/>
      <dgm:spPr/>
      <dgm:t>
        <a:bodyPr/>
        <a:lstStyle/>
        <a:p>
          <a:endParaRPr lang="en-US"/>
        </a:p>
      </dgm:t>
    </dgm:pt>
    <dgm:pt modelId="{1834CC90-2EC9-4EE7-AD84-E56D5642A7B2}">
      <dgm:prSet custT="1"/>
      <dgm:spPr/>
      <dgm:t>
        <a:bodyPr/>
        <a:lstStyle/>
        <a:p>
          <a:r>
            <a:rPr lang="en-GB" sz="2000" dirty="0"/>
            <a:t>BOGs of voluntary grammar schools accountable for the management of their schools’ finances. </a:t>
          </a:r>
          <a:endParaRPr lang="en-US" sz="2000" dirty="0"/>
        </a:p>
      </dgm:t>
    </dgm:pt>
    <dgm:pt modelId="{57CEF464-ABA4-4AFA-87C9-0C697B17C0EB}" type="parTrans" cxnId="{BB102C3F-FF1C-4185-8F57-470DA7DDEC1E}">
      <dgm:prSet/>
      <dgm:spPr/>
      <dgm:t>
        <a:bodyPr/>
        <a:lstStyle/>
        <a:p>
          <a:endParaRPr lang="en-US"/>
        </a:p>
      </dgm:t>
    </dgm:pt>
    <dgm:pt modelId="{F7D5A57D-DAB6-496C-BB50-43741BD4AA18}" type="sibTrans" cxnId="{BB102C3F-FF1C-4185-8F57-470DA7DDEC1E}">
      <dgm:prSet/>
      <dgm:spPr/>
      <dgm:t>
        <a:bodyPr/>
        <a:lstStyle/>
        <a:p>
          <a:endParaRPr lang="en-US"/>
        </a:p>
      </dgm:t>
    </dgm:pt>
    <dgm:pt modelId="{84AA1E5C-C4BC-4232-BAA7-055166D10FFE}">
      <dgm:prSet custT="1"/>
      <dgm:spPr/>
      <dgm:t>
        <a:bodyPr/>
        <a:lstStyle/>
        <a:p>
          <a:r>
            <a:rPr lang="en-GB" sz="2000" dirty="0"/>
            <a:t>As the Employing Authority for the school, the BOGs is also responsible for the payment of all staff, teaching and support</a:t>
          </a:r>
          <a:r>
            <a:rPr lang="en-GB" sz="1700" dirty="0"/>
            <a:t>.</a:t>
          </a:r>
          <a:endParaRPr lang="en-US" sz="1700" dirty="0"/>
        </a:p>
      </dgm:t>
    </dgm:pt>
    <dgm:pt modelId="{5D9A128B-B814-40C4-BF10-49EBC4CBB4F9}" type="parTrans" cxnId="{288D268C-FEED-4528-A8AC-169286B56F50}">
      <dgm:prSet/>
      <dgm:spPr/>
      <dgm:t>
        <a:bodyPr/>
        <a:lstStyle/>
        <a:p>
          <a:endParaRPr lang="en-US"/>
        </a:p>
      </dgm:t>
    </dgm:pt>
    <dgm:pt modelId="{8526B686-F430-471C-903C-40A1897211C7}" type="sibTrans" cxnId="{288D268C-FEED-4528-A8AC-169286B56F50}">
      <dgm:prSet/>
      <dgm:spPr/>
      <dgm:t>
        <a:bodyPr/>
        <a:lstStyle/>
        <a:p>
          <a:endParaRPr lang="en-US"/>
        </a:p>
      </dgm:t>
    </dgm:pt>
    <dgm:pt modelId="{F0674A85-B5C9-47B9-9CEB-3275B55FE203}">
      <dgm:prSet custT="1"/>
      <dgm:spPr/>
      <dgm:t>
        <a:bodyPr/>
        <a:lstStyle/>
        <a:p>
          <a:r>
            <a:rPr lang="en-GB" sz="2000" dirty="0"/>
            <a:t>Voluntary Grammar schools must prepare their own, externally audited, set of annual accounts and return their S40 to DE, the funding authority. Accounts, processes and procedures are audited both internally and externally.</a:t>
          </a:r>
          <a:endParaRPr lang="en-US" sz="2000" dirty="0"/>
        </a:p>
      </dgm:t>
    </dgm:pt>
    <dgm:pt modelId="{9D9349BC-70EC-4A01-930E-8BF5D0888E95}" type="parTrans" cxnId="{D14C40FC-5561-4AF2-AB91-A768C39055E4}">
      <dgm:prSet/>
      <dgm:spPr/>
      <dgm:t>
        <a:bodyPr/>
        <a:lstStyle/>
        <a:p>
          <a:endParaRPr lang="en-US"/>
        </a:p>
      </dgm:t>
    </dgm:pt>
    <dgm:pt modelId="{2BAD8AD2-E26A-4DBC-8C2C-F438D03F5FCD}" type="sibTrans" cxnId="{D14C40FC-5561-4AF2-AB91-A768C39055E4}">
      <dgm:prSet/>
      <dgm:spPr/>
      <dgm:t>
        <a:bodyPr/>
        <a:lstStyle/>
        <a:p>
          <a:endParaRPr lang="en-US"/>
        </a:p>
      </dgm:t>
    </dgm:pt>
    <dgm:pt modelId="{F420590D-76C7-4851-BA95-C4507ED2CFEC}">
      <dgm:prSet custT="1"/>
      <dgm:spPr/>
      <dgm:t>
        <a:bodyPr/>
        <a:lstStyle/>
        <a:p>
          <a:r>
            <a:rPr lang="en-GB" sz="2000" dirty="0"/>
            <a:t>There is also an annual internal audit of processes and systems.</a:t>
          </a:r>
          <a:endParaRPr lang="en-US" sz="2000" dirty="0"/>
        </a:p>
      </dgm:t>
    </dgm:pt>
    <dgm:pt modelId="{812BD36A-A6F2-4964-A299-3F2137DDC78D}" type="parTrans" cxnId="{B56E7A45-FF27-47E7-800F-F08CE763603E}">
      <dgm:prSet/>
      <dgm:spPr/>
      <dgm:t>
        <a:bodyPr/>
        <a:lstStyle/>
        <a:p>
          <a:endParaRPr lang="en-US"/>
        </a:p>
      </dgm:t>
    </dgm:pt>
    <dgm:pt modelId="{31FBCEA3-CC9B-4302-942E-1D6810C76C43}" type="sibTrans" cxnId="{B56E7A45-FF27-47E7-800F-F08CE763603E}">
      <dgm:prSet/>
      <dgm:spPr/>
      <dgm:t>
        <a:bodyPr/>
        <a:lstStyle/>
        <a:p>
          <a:endParaRPr lang="en-US"/>
        </a:p>
      </dgm:t>
    </dgm:pt>
    <dgm:pt modelId="{4FCA9952-E3F3-4380-9499-AEFCBF9951C3}">
      <dgm:prSet custT="1"/>
      <dgm:spPr/>
      <dgm:t>
        <a:bodyPr/>
        <a:lstStyle/>
        <a:p>
          <a:r>
            <a:rPr lang="en-GB" sz="2000" dirty="0"/>
            <a:t>Further information to support schools can be accessed at: </a:t>
          </a:r>
          <a:r>
            <a:rPr lang="en-GB" sz="2000" dirty="0">
              <a:hlinkClick xmlns:r="http://schemas.openxmlformats.org/officeDocument/2006/relationships" r:id="rId1"/>
            </a:rPr>
            <a:t>Financial and Audit Arrangements Manuals (FAAM) for Voluntary Grammar Schools | Education Authority Northern Ireland</a:t>
          </a:r>
          <a:endParaRPr lang="en-US" sz="2000" dirty="0"/>
        </a:p>
      </dgm:t>
    </dgm:pt>
    <dgm:pt modelId="{AB01C506-A454-45B0-B53D-01481320F4D6}" type="parTrans" cxnId="{E1B681AE-65FA-4F14-8D44-E8CC1EC936B2}">
      <dgm:prSet/>
      <dgm:spPr/>
      <dgm:t>
        <a:bodyPr/>
        <a:lstStyle/>
        <a:p>
          <a:endParaRPr lang="en-US"/>
        </a:p>
      </dgm:t>
    </dgm:pt>
    <dgm:pt modelId="{3DCD6274-3F72-446D-BBFB-F0165E0B2366}" type="sibTrans" cxnId="{E1B681AE-65FA-4F14-8D44-E8CC1EC936B2}">
      <dgm:prSet/>
      <dgm:spPr/>
      <dgm:t>
        <a:bodyPr/>
        <a:lstStyle/>
        <a:p>
          <a:endParaRPr lang="en-US"/>
        </a:p>
      </dgm:t>
    </dgm:pt>
    <dgm:pt modelId="{74B48060-DAB8-426B-A737-2B9A461D1BDF}" type="pres">
      <dgm:prSet presAssocID="{6FC768F0-8550-4D67-B8F2-7CCD62485449}" presName="vert0" presStyleCnt="0">
        <dgm:presLayoutVars>
          <dgm:dir/>
          <dgm:animOne val="branch"/>
          <dgm:animLvl val="lvl"/>
        </dgm:presLayoutVars>
      </dgm:prSet>
      <dgm:spPr/>
    </dgm:pt>
    <dgm:pt modelId="{32638640-BB1E-4679-A133-953AC8D712CF}" type="pres">
      <dgm:prSet presAssocID="{1834CC90-2EC9-4EE7-AD84-E56D5642A7B2}" presName="thickLine" presStyleLbl="alignNode1" presStyleIdx="0" presStyleCnt="5"/>
      <dgm:spPr/>
    </dgm:pt>
    <dgm:pt modelId="{81E40BB9-9614-4E5E-BC52-F65605B2D356}" type="pres">
      <dgm:prSet presAssocID="{1834CC90-2EC9-4EE7-AD84-E56D5642A7B2}" presName="horz1" presStyleCnt="0"/>
      <dgm:spPr/>
    </dgm:pt>
    <dgm:pt modelId="{0604BA84-B9A9-4D61-8864-1857548DAFDD}" type="pres">
      <dgm:prSet presAssocID="{1834CC90-2EC9-4EE7-AD84-E56D5642A7B2}" presName="tx1" presStyleLbl="revTx" presStyleIdx="0" presStyleCnt="5"/>
      <dgm:spPr/>
    </dgm:pt>
    <dgm:pt modelId="{A93E0742-423F-41DD-AF7B-9A4D40673DAC}" type="pres">
      <dgm:prSet presAssocID="{1834CC90-2EC9-4EE7-AD84-E56D5642A7B2}" presName="vert1" presStyleCnt="0"/>
      <dgm:spPr/>
    </dgm:pt>
    <dgm:pt modelId="{3B313267-0B72-47AD-A26C-90BE584F6589}" type="pres">
      <dgm:prSet presAssocID="{84AA1E5C-C4BC-4232-BAA7-055166D10FFE}" presName="thickLine" presStyleLbl="alignNode1" presStyleIdx="1" presStyleCnt="5"/>
      <dgm:spPr/>
    </dgm:pt>
    <dgm:pt modelId="{5BB9B217-4193-4A24-BA0E-D130CF9F6AE1}" type="pres">
      <dgm:prSet presAssocID="{84AA1E5C-C4BC-4232-BAA7-055166D10FFE}" presName="horz1" presStyleCnt="0"/>
      <dgm:spPr/>
    </dgm:pt>
    <dgm:pt modelId="{F92A3A1C-4F8D-4C5F-A117-39545006CCD9}" type="pres">
      <dgm:prSet presAssocID="{84AA1E5C-C4BC-4232-BAA7-055166D10FFE}" presName="tx1" presStyleLbl="revTx" presStyleIdx="1" presStyleCnt="5"/>
      <dgm:spPr/>
    </dgm:pt>
    <dgm:pt modelId="{8EB939E8-CA04-4491-A8AB-CAB825818921}" type="pres">
      <dgm:prSet presAssocID="{84AA1E5C-C4BC-4232-BAA7-055166D10FFE}" presName="vert1" presStyleCnt="0"/>
      <dgm:spPr/>
    </dgm:pt>
    <dgm:pt modelId="{92C7BB53-04D7-4780-9CFB-5AB2AAD964AA}" type="pres">
      <dgm:prSet presAssocID="{F0674A85-B5C9-47B9-9CEB-3275B55FE203}" presName="thickLine" presStyleLbl="alignNode1" presStyleIdx="2" presStyleCnt="5"/>
      <dgm:spPr/>
    </dgm:pt>
    <dgm:pt modelId="{3C2B4561-FC00-45CA-945A-FB6020F68323}" type="pres">
      <dgm:prSet presAssocID="{F0674A85-B5C9-47B9-9CEB-3275B55FE203}" presName="horz1" presStyleCnt="0"/>
      <dgm:spPr/>
    </dgm:pt>
    <dgm:pt modelId="{962DDA98-BBE0-4D42-9A9A-F0505C377072}" type="pres">
      <dgm:prSet presAssocID="{F0674A85-B5C9-47B9-9CEB-3275B55FE203}" presName="tx1" presStyleLbl="revTx" presStyleIdx="2" presStyleCnt="5" custScaleY="200410" custLinFactNeighborY="14803"/>
      <dgm:spPr/>
    </dgm:pt>
    <dgm:pt modelId="{05CE1CD6-B29D-406F-B554-FD7743C194B4}" type="pres">
      <dgm:prSet presAssocID="{F0674A85-B5C9-47B9-9CEB-3275B55FE203}" presName="vert1" presStyleCnt="0"/>
      <dgm:spPr/>
    </dgm:pt>
    <dgm:pt modelId="{913664E8-966B-41C2-80C0-5D8025DDA547}" type="pres">
      <dgm:prSet presAssocID="{F420590D-76C7-4851-BA95-C4507ED2CFEC}" presName="thickLine" presStyleLbl="alignNode1" presStyleIdx="3" presStyleCnt="5"/>
      <dgm:spPr/>
    </dgm:pt>
    <dgm:pt modelId="{80FE48A4-F1D2-46BD-AD39-C7160B853B6C}" type="pres">
      <dgm:prSet presAssocID="{F420590D-76C7-4851-BA95-C4507ED2CFEC}" presName="horz1" presStyleCnt="0"/>
      <dgm:spPr/>
    </dgm:pt>
    <dgm:pt modelId="{5C06EFC4-7396-4399-8BA4-05D9B8D2BC28}" type="pres">
      <dgm:prSet presAssocID="{F420590D-76C7-4851-BA95-C4507ED2CFEC}" presName="tx1" presStyleLbl="revTx" presStyleIdx="3" presStyleCnt="5"/>
      <dgm:spPr/>
    </dgm:pt>
    <dgm:pt modelId="{BCD9771A-C3D7-46F9-A6DF-E73F4A61B878}" type="pres">
      <dgm:prSet presAssocID="{F420590D-76C7-4851-BA95-C4507ED2CFEC}" presName="vert1" presStyleCnt="0"/>
      <dgm:spPr/>
    </dgm:pt>
    <dgm:pt modelId="{8CA658B8-CC6C-44F5-A7EA-928575D9A535}" type="pres">
      <dgm:prSet presAssocID="{4FCA9952-E3F3-4380-9499-AEFCBF9951C3}" presName="thickLine" presStyleLbl="alignNode1" presStyleIdx="4" presStyleCnt="5"/>
      <dgm:spPr/>
    </dgm:pt>
    <dgm:pt modelId="{637C39D1-FED6-4850-B197-FF5BE8AD1291}" type="pres">
      <dgm:prSet presAssocID="{4FCA9952-E3F3-4380-9499-AEFCBF9951C3}" presName="horz1" presStyleCnt="0"/>
      <dgm:spPr/>
    </dgm:pt>
    <dgm:pt modelId="{11230F22-6C81-4849-AFDE-033C80A98716}" type="pres">
      <dgm:prSet presAssocID="{4FCA9952-E3F3-4380-9499-AEFCBF9951C3}" presName="tx1" presStyleLbl="revTx" presStyleIdx="4" presStyleCnt="5"/>
      <dgm:spPr/>
    </dgm:pt>
    <dgm:pt modelId="{7251FC0C-0D05-466F-89BA-780AEF37CD7E}" type="pres">
      <dgm:prSet presAssocID="{4FCA9952-E3F3-4380-9499-AEFCBF9951C3}" presName="vert1" presStyleCnt="0"/>
      <dgm:spPr/>
    </dgm:pt>
  </dgm:ptLst>
  <dgm:cxnLst>
    <dgm:cxn modelId="{E2946523-043E-4CF5-BE5C-E520F7B67627}" type="presOf" srcId="{6FC768F0-8550-4D67-B8F2-7CCD62485449}" destId="{74B48060-DAB8-426B-A737-2B9A461D1BDF}" srcOrd="0" destOrd="0" presId="urn:microsoft.com/office/officeart/2008/layout/LinedList"/>
    <dgm:cxn modelId="{BB102C3F-FF1C-4185-8F57-470DA7DDEC1E}" srcId="{6FC768F0-8550-4D67-B8F2-7CCD62485449}" destId="{1834CC90-2EC9-4EE7-AD84-E56D5642A7B2}" srcOrd="0" destOrd="0" parTransId="{57CEF464-ABA4-4AFA-87C9-0C697B17C0EB}" sibTransId="{F7D5A57D-DAB6-496C-BB50-43741BD4AA18}"/>
    <dgm:cxn modelId="{B56E7A45-FF27-47E7-800F-F08CE763603E}" srcId="{6FC768F0-8550-4D67-B8F2-7CCD62485449}" destId="{F420590D-76C7-4851-BA95-C4507ED2CFEC}" srcOrd="3" destOrd="0" parTransId="{812BD36A-A6F2-4964-A299-3F2137DDC78D}" sibTransId="{31FBCEA3-CC9B-4302-942E-1D6810C76C43}"/>
    <dgm:cxn modelId="{03282268-DED1-4703-9056-CCBD43C879DB}" type="presOf" srcId="{1834CC90-2EC9-4EE7-AD84-E56D5642A7B2}" destId="{0604BA84-B9A9-4D61-8864-1857548DAFDD}" srcOrd="0" destOrd="0" presId="urn:microsoft.com/office/officeart/2008/layout/LinedList"/>
    <dgm:cxn modelId="{5AECBA76-01F6-40AB-A24A-399A780DD993}" type="presOf" srcId="{84AA1E5C-C4BC-4232-BAA7-055166D10FFE}" destId="{F92A3A1C-4F8D-4C5F-A117-39545006CCD9}" srcOrd="0" destOrd="0" presId="urn:microsoft.com/office/officeart/2008/layout/LinedList"/>
    <dgm:cxn modelId="{5F56BC89-7559-4AA9-9438-7C13676693EE}" type="presOf" srcId="{F0674A85-B5C9-47B9-9CEB-3275B55FE203}" destId="{962DDA98-BBE0-4D42-9A9A-F0505C377072}" srcOrd="0" destOrd="0" presId="urn:microsoft.com/office/officeart/2008/layout/LinedList"/>
    <dgm:cxn modelId="{288D268C-FEED-4528-A8AC-169286B56F50}" srcId="{6FC768F0-8550-4D67-B8F2-7CCD62485449}" destId="{84AA1E5C-C4BC-4232-BAA7-055166D10FFE}" srcOrd="1" destOrd="0" parTransId="{5D9A128B-B814-40C4-BF10-49EBC4CBB4F9}" sibTransId="{8526B686-F430-471C-903C-40A1897211C7}"/>
    <dgm:cxn modelId="{E1B681AE-65FA-4F14-8D44-E8CC1EC936B2}" srcId="{6FC768F0-8550-4D67-B8F2-7CCD62485449}" destId="{4FCA9952-E3F3-4380-9499-AEFCBF9951C3}" srcOrd="4" destOrd="0" parTransId="{AB01C506-A454-45B0-B53D-01481320F4D6}" sibTransId="{3DCD6274-3F72-446D-BBFB-F0165E0B2366}"/>
    <dgm:cxn modelId="{309C75B3-ECFC-4840-B553-6E59D3F55058}" type="presOf" srcId="{4FCA9952-E3F3-4380-9499-AEFCBF9951C3}" destId="{11230F22-6C81-4849-AFDE-033C80A98716}" srcOrd="0" destOrd="0" presId="urn:microsoft.com/office/officeart/2008/layout/LinedList"/>
    <dgm:cxn modelId="{B73EC6EB-0908-4978-BD55-8A140CE557DC}" type="presOf" srcId="{F420590D-76C7-4851-BA95-C4507ED2CFEC}" destId="{5C06EFC4-7396-4399-8BA4-05D9B8D2BC28}" srcOrd="0" destOrd="0" presId="urn:microsoft.com/office/officeart/2008/layout/LinedList"/>
    <dgm:cxn modelId="{D14C40FC-5561-4AF2-AB91-A768C39055E4}" srcId="{6FC768F0-8550-4D67-B8F2-7CCD62485449}" destId="{F0674A85-B5C9-47B9-9CEB-3275B55FE203}" srcOrd="2" destOrd="0" parTransId="{9D9349BC-70EC-4A01-930E-8BF5D0888E95}" sibTransId="{2BAD8AD2-E26A-4DBC-8C2C-F438D03F5FCD}"/>
    <dgm:cxn modelId="{63B18DF5-2C77-4649-8161-8B3E716C1171}" type="presParOf" srcId="{74B48060-DAB8-426B-A737-2B9A461D1BDF}" destId="{32638640-BB1E-4679-A133-953AC8D712CF}" srcOrd="0" destOrd="0" presId="urn:microsoft.com/office/officeart/2008/layout/LinedList"/>
    <dgm:cxn modelId="{53FA1DEB-D8CC-49D4-A366-73C97F9D1378}" type="presParOf" srcId="{74B48060-DAB8-426B-A737-2B9A461D1BDF}" destId="{81E40BB9-9614-4E5E-BC52-F65605B2D356}" srcOrd="1" destOrd="0" presId="urn:microsoft.com/office/officeart/2008/layout/LinedList"/>
    <dgm:cxn modelId="{9E0F448D-6DF3-4E61-94F2-4BCE59085FC1}" type="presParOf" srcId="{81E40BB9-9614-4E5E-BC52-F65605B2D356}" destId="{0604BA84-B9A9-4D61-8864-1857548DAFDD}" srcOrd="0" destOrd="0" presId="urn:microsoft.com/office/officeart/2008/layout/LinedList"/>
    <dgm:cxn modelId="{AA9D73BD-015C-422C-B845-4B7CA6834CCB}" type="presParOf" srcId="{81E40BB9-9614-4E5E-BC52-F65605B2D356}" destId="{A93E0742-423F-41DD-AF7B-9A4D40673DAC}" srcOrd="1" destOrd="0" presId="urn:microsoft.com/office/officeart/2008/layout/LinedList"/>
    <dgm:cxn modelId="{C36CB20B-0298-4FBC-AE6F-32624280FF04}" type="presParOf" srcId="{74B48060-DAB8-426B-A737-2B9A461D1BDF}" destId="{3B313267-0B72-47AD-A26C-90BE584F6589}" srcOrd="2" destOrd="0" presId="urn:microsoft.com/office/officeart/2008/layout/LinedList"/>
    <dgm:cxn modelId="{7A015E7A-C2A2-44B0-BFDE-665CA3B43C8E}" type="presParOf" srcId="{74B48060-DAB8-426B-A737-2B9A461D1BDF}" destId="{5BB9B217-4193-4A24-BA0E-D130CF9F6AE1}" srcOrd="3" destOrd="0" presId="urn:microsoft.com/office/officeart/2008/layout/LinedList"/>
    <dgm:cxn modelId="{258C26F2-D35A-4573-8FFF-B9DAE34B01DF}" type="presParOf" srcId="{5BB9B217-4193-4A24-BA0E-D130CF9F6AE1}" destId="{F92A3A1C-4F8D-4C5F-A117-39545006CCD9}" srcOrd="0" destOrd="0" presId="urn:microsoft.com/office/officeart/2008/layout/LinedList"/>
    <dgm:cxn modelId="{C53BE995-468A-421A-8590-1BD21F6C95B5}" type="presParOf" srcId="{5BB9B217-4193-4A24-BA0E-D130CF9F6AE1}" destId="{8EB939E8-CA04-4491-A8AB-CAB825818921}" srcOrd="1" destOrd="0" presId="urn:microsoft.com/office/officeart/2008/layout/LinedList"/>
    <dgm:cxn modelId="{846298A1-7496-40B3-B7CA-B2A0BCADCE0D}" type="presParOf" srcId="{74B48060-DAB8-426B-A737-2B9A461D1BDF}" destId="{92C7BB53-04D7-4780-9CFB-5AB2AAD964AA}" srcOrd="4" destOrd="0" presId="urn:microsoft.com/office/officeart/2008/layout/LinedList"/>
    <dgm:cxn modelId="{1ACA6ECB-AA56-42A8-B998-88B9F8FEB4CC}" type="presParOf" srcId="{74B48060-DAB8-426B-A737-2B9A461D1BDF}" destId="{3C2B4561-FC00-45CA-945A-FB6020F68323}" srcOrd="5" destOrd="0" presId="urn:microsoft.com/office/officeart/2008/layout/LinedList"/>
    <dgm:cxn modelId="{0AB768D9-115E-43C4-B1ED-964E509DA966}" type="presParOf" srcId="{3C2B4561-FC00-45CA-945A-FB6020F68323}" destId="{962DDA98-BBE0-4D42-9A9A-F0505C377072}" srcOrd="0" destOrd="0" presId="urn:microsoft.com/office/officeart/2008/layout/LinedList"/>
    <dgm:cxn modelId="{4F7F180F-2CE7-4092-9A19-192256F24CC9}" type="presParOf" srcId="{3C2B4561-FC00-45CA-945A-FB6020F68323}" destId="{05CE1CD6-B29D-406F-B554-FD7743C194B4}" srcOrd="1" destOrd="0" presId="urn:microsoft.com/office/officeart/2008/layout/LinedList"/>
    <dgm:cxn modelId="{06226B22-4BAB-4E47-89AC-9945AA89D042}" type="presParOf" srcId="{74B48060-DAB8-426B-A737-2B9A461D1BDF}" destId="{913664E8-966B-41C2-80C0-5D8025DDA547}" srcOrd="6" destOrd="0" presId="urn:microsoft.com/office/officeart/2008/layout/LinedList"/>
    <dgm:cxn modelId="{34558304-9851-47FB-B64E-9897CBF0C8B8}" type="presParOf" srcId="{74B48060-DAB8-426B-A737-2B9A461D1BDF}" destId="{80FE48A4-F1D2-46BD-AD39-C7160B853B6C}" srcOrd="7" destOrd="0" presId="urn:microsoft.com/office/officeart/2008/layout/LinedList"/>
    <dgm:cxn modelId="{AEEEDAB9-8BB7-4030-A7DA-E6234A4B8A8B}" type="presParOf" srcId="{80FE48A4-F1D2-46BD-AD39-C7160B853B6C}" destId="{5C06EFC4-7396-4399-8BA4-05D9B8D2BC28}" srcOrd="0" destOrd="0" presId="urn:microsoft.com/office/officeart/2008/layout/LinedList"/>
    <dgm:cxn modelId="{59D9AE87-C98F-458B-89EC-F7897EF5F823}" type="presParOf" srcId="{80FE48A4-F1D2-46BD-AD39-C7160B853B6C}" destId="{BCD9771A-C3D7-46F9-A6DF-E73F4A61B878}" srcOrd="1" destOrd="0" presId="urn:microsoft.com/office/officeart/2008/layout/LinedList"/>
    <dgm:cxn modelId="{0BBB8EEB-B10F-42FA-BB9A-96FB6D521719}" type="presParOf" srcId="{74B48060-DAB8-426B-A737-2B9A461D1BDF}" destId="{8CA658B8-CC6C-44F5-A7EA-928575D9A535}" srcOrd="8" destOrd="0" presId="urn:microsoft.com/office/officeart/2008/layout/LinedList"/>
    <dgm:cxn modelId="{3F7D711C-719E-4559-9B2C-42797958D8F5}" type="presParOf" srcId="{74B48060-DAB8-426B-A737-2B9A461D1BDF}" destId="{637C39D1-FED6-4850-B197-FF5BE8AD1291}" srcOrd="9" destOrd="0" presId="urn:microsoft.com/office/officeart/2008/layout/LinedList"/>
    <dgm:cxn modelId="{83BBCF1C-AA6D-49F0-B7F0-2BAF23C9E0BE}" type="presParOf" srcId="{637C39D1-FED6-4850-B197-FF5BE8AD1291}" destId="{11230F22-6C81-4849-AFDE-033C80A98716}" srcOrd="0" destOrd="0" presId="urn:microsoft.com/office/officeart/2008/layout/LinedList"/>
    <dgm:cxn modelId="{42FC6681-307D-41C4-A51E-6B901E5FA54C}" type="presParOf" srcId="{637C39D1-FED6-4850-B197-FF5BE8AD1291}" destId="{7251FC0C-0D05-466F-89BA-780AEF37CD7E}"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A5B168D-A6B8-45D1-B25E-21327FF9C8CA}"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E71E63FE-D53F-4AA3-B522-5A003994AE91}">
      <dgm:prSet/>
      <dgm:spPr/>
      <dgm:t>
        <a:bodyPr/>
        <a:lstStyle/>
        <a:p>
          <a:r>
            <a:rPr lang="en-GB"/>
            <a:t>Voluntary Grammar schools have a Bursar/Business Manager. Staff are paid directly by the school.</a:t>
          </a:r>
          <a:endParaRPr lang="en-US"/>
        </a:p>
      </dgm:t>
    </dgm:pt>
    <dgm:pt modelId="{413C9B4A-DF96-4390-B4CD-02314216F017}" type="parTrans" cxnId="{85D71470-FE64-4155-85E2-150E5B237DC1}">
      <dgm:prSet/>
      <dgm:spPr/>
      <dgm:t>
        <a:bodyPr/>
        <a:lstStyle/>
        <a:p>
          <a:endParaRPr lang="en-US"/>
        </a:p>
      </dgm:t>
    </dgm:pt>
    <dgm:pt modelId="{E6778AE7-47C2-4BC2-BC59-86BEADD44022}" type="sibTrans" cxnId="{85D71470-FE64-4155-85E2-150E5B237DC1}">
      <dgm:prSet/>
      <dgm:spPr/>
      <dgm:t>
        <a:bodyPr/>
        <a:lstStyle/>
        <a:p>
          <a:endParaRPr lang="en-US"/>
        </a:p>
      </dgm:t>
    </dgm:pt>
    <dgm:pt modelId="{3A8BA8DB-99DC-476D-82B4-7E6F142C5237}">
      <dgm:prSet/>
      <dgm:spPr/>
      <dgm:t>
        <a:bodyPr/>
        <a:lstStyle/>
        <a:p>
          <a:r>
            <a:rPr lang="en-GB"/>
            <a:t>Financial matters of Maintained and Controlled schools are managed by the Education Authority. Staff are paid centrally.</a:t>
          </a:r>
          <a:endParaRPr lang="en-US"/>
        </a:p>
      </dgm:t>
    </dgm:pt>
    <dgm:pt modelId="{7D0C0487-E609-49C9-89B7-DB3FDBABC17E}" type="parTrans" cxnId="{00791456-31ED-4B6F-A441-A0B3B0FDB032}">
      <dgm:prSet/>
      <dgm:spPr/>
      <dgm:t>
        <a:bodyPr/>
        <a:lstStyle/>
        <a:p>
          <a:endParaRPr lang="en-US"/>
        </a:p>
      </dgm:t>
    </dgm:pt>
    <dgm:pt modelId="{04898A72-2E9A-4814-856F-C22642B01150}" type="sibTrans" cxnId="{00791456-31ED-4B6F-A441-A0B3B0FDB032}">
      <dgm:prSet/>
      <dgm:spPr/>
      <dgm:t>
        <a:bodyPr/>
        <a:lstStyle/>
        <a:p>
          <a:endParaRPr lang="en-US"/>
        </a:p>
      </dgm:t>
    </dgm:pt>
    <dgm:pt modelId="{A8E966DD-8E3E-42E4-8F0C-DAD948B5D217}">
      <dgm:prSet/>
      <dgm:spPr/>
      <dgm:t>
        <a:bodyPr/>
        <a:lstStyle/>
        <a:p>
          <a:r>
            <a:rPr lang="en-GB"/>
            <a:t>BOGs of Voluntary Grammar schools typically have separate Finance and Audit Committees.</a:t>
          </a:r>
          <a:endParaRPr lang="en-US"/>
        </a:p>
      </dgm:t>
    </dgm:pt>
    <dgm:pt modelId="{BCAB9955-330C-4E3E-8BE1-B6110F8B37F8}" type="parTrans" cxnId="{3D354B62-3654-45D8-977D-94A4362FF6E7}">
      <dgm:prSet/>
      <dgm:spPr/>
      <dgm:t>
        <a:bodyPr/>
        <a:lstStyle/>
        <a:p>
          <a:endParaRPr lang="en-US"/>
        </a:p>
      </dgm:t>
    </dgm:pt>
    <dgm:pt modelId="{E7CAB8D6-785F-492F-BB8E-1C4BDF49C683}" type="sibTrans" cxnId="{3D354B62-3654-45D8-977D-94A4362FF6E7}">
      <dgm:prSet/>
      <dgm:spPr/>
      <dgm:t>
        <a:bodyPr/>
        <a:lstStyle/>
        <a:p>
          <a:endParaRPr lang="en-US"/>
        </a:p>
      </dgm:t>
    </dgm:pt>
    <dgm:pt modelId="{2EB7FCF3-778D-4006-80A3-235955862361}">
      <dgm:prSet/>
      <dgm:spPr/>
      <dgm:t>
        <a:bodyPr/>
        <a:lstStyle/>
        <a:p>
          <a:r>
            <a:rPr lang="en-GB"/>
            <a:t>Close relationship with financial matters enables BOGs to ensure value for money and best use of funds.</a:t>
          </a:r>
          <a:endParaRPr lang="en-US"/>
        </a:p>
      </dgm:t>
    </dgm:pt>
    <dgm:pt modelId="{767BC179-097D-4146-9B0B-3D5A02664593}" type="parTrans" cxnId="{E71781F6-B3D4-4880-BE57-0B46B692BA66}">
      <dgm:prSet/>
      <dgm:spPr/>
      <dgm:t>
        <a:bodyPr/>
        <a:lstStyle/>
        <a:p>
          <a:endParaRPr lang="en-US"/>
        </a:p>
      </dgm:t>
    </dgm:pt>
    <dgm:pt modelId="{29433231-DD06-458A-93A7-57BC8B7F0B20}" type="sibTrans" cxnId="{E71781F6-B3D4-4880-BE57-0B46B692BA66}">
      <dgm:prSet/>
      <dgm:spPr/>
      <dgm:t>
        <a:bodyPr/>
        <a:lstStyle/>
        <a:p>
          <a:endParaRPr lang="en-US"/>
        </a:p>
      </dgm:t>
    </dgm:pt>
    <dgm:pt modelId="{0D2D073B-C9EF-4A0D-A50D-6FE807824AFA}">
      <dgm:prSet/>
      <dgm:spPr/>
      <dgm:t>
        <a:bodyPr/>
        <a:lstStyle/>
        <a:p>
          <a:r>
            <a:rPr lang="en-GB"/>
            <a:t>Governors with experience in financial management, accountancy and audit procedures and processes are invaluable in a VG school.</a:t>
          </a:r>
          <a:endParaRPr lang="en-US"/>
        </a:p>
      </dgm:t>
    </dgm:pt>
    <dgm:pt modelId="{9945CC83-277A-46CB-A821-E33DFDB906E0}" type="parTrans" cxnId="{C8AD5790-3E71-4687-9668-CF8AA1962361}">
      <dgm:prSet/>
      <dgm:spPr/>
      <dgm:t>
        <a:bodyPr/>
        <a:lstStyle/>
        <a:p>
          <a:endParaRPr lang="en-US"/>
        </a:p>
      </dgm:t>
    </dgm:pt>
    <dgm:pt modelId="{80BEAD44-EA29-464E-A1BE-2A20B740726A}" type="sibTrans" cxnId="{C8AD5790-3E71-4687-9668-CF8AA1962361}">
      <dgm:prSet/>
      <dgm:spPr/>
      <dgm:t>
        <a:bodyPr/>
        <a:lstStyle/>
        <a:p>
          <a:endParaRPr lang="en-US"/>
        </a:p>
      </dgm:t>
    </dgm:pt>
    <dgm:pt modelId="{3DC99D96-4A39-4325-A00D-69E73547A3A0}" type="pres">
      <dgm:prSet presAssocID="{AA5B168D-A6B8-45D1-B25E-21327FF9C8CA}" presName="diagram" presStyleCnt="0">
        <dgm:presLayoutVars>
          <dgm:dir/>
          <dgm:resizeHandles val="exact"/>
        </dgm:presLayoutVars>
      </dgm:prSet>
      <dgm:spPr/>
    </dgm:pt>
    <dgm:pt modelId="{49BC36D6-0FF2-4704-8C53-E0EAFA8F331D}" type="pres">
      <dgm:prSet presAssocID="{E71E63FE-D53F-4AA3-B522-5A003994AE91}" presName="node" presStyleLbl="node1" presStyleIdx="0" presStyleCnt="5">
        <dgm:presLayoutVars>
          <dgm:bulletEnabled val="1"/>
        </dgm:presLayoutVars>
      </dgm:prSet>
      <dgm:spPr/>
    </dgm:pt>
    <dgm:pt modelId="{8563F4D4-3E09-4F15-9823-F53F63B17515}" type="pres">
      <dgm:prSet presAssocID="{E6778AE7-47C2-4BC2-BC59-86BEADD44022}" presName="sibTrans" presStyleCnt="0"/>
      <dgm:spPr/>
    </dgm:pt>
    <dgm:pt modelId="{B0257464-6B8D-4D66-BC9E-EDAAB9BDB929}" type="pres">
      <dgm:prSet presAssocID="{3A8BA8DB-99DC-476D-82B4-7E6F142C5237}" presName="node" presStyleLbl="node1" presStyleIdx="1" presStyleCnt="5">
        <dgm:presLayoutVars>
          <dgm:bulletEnabled val="1"/>
        </dgm:presLayoutVars>
      </dgm:prSet>
      <dgm:spPr/>
    </dgm:pt>
    <dgm:pt modelId="{DC0469C2-2468-4511-A778-9EE7A00A4B06}" type="pres">
      <dgm:prSet presAssocID="{04898A72-2E9A-4814-856F-C22642B01150}" presName="sibTrans" presStyleCnt="0"/>
      <dgm:spPr/>
    </dgm:pt>
    <dgm:pt modelId="{6AAC4875-7428-43F5-9342-C5E4DFF7045C}" type="pres">
      <dgm:prSet presAssocID="{A8E966DD-8E3E-42E4-8F0C-DAD948B5D217}" presName="node" presStyleLbl="node1" presStyleIdx="2" presStyleCnt="5">
        <dgm:presLayoutVars>
          <dgm:bulletEnabled val="1"/>
        </dgm:presLayoutVars>
      </dgm:prSet>
      <dgm:spPr/>
    </dgm:pt>
    <dgm:pt modelId="{ECD84017-CCD5-4636-86F7-190BC0A867AE}" type="pres">
      <dgm:prSet presAssocID="{E7CAB8D6-785F-492F-BB8E-1C4BDF49C683}" presName="sibTrans" presStyleCnt="0"/>
      <dgm:spPr/>
    </dgm:pt>
    <dgm:pt modelId="{DF176FA6-B5E4-42A2-AAC2-AC9EB372EC7D}" type="pres">
      <dgm:prSet presAssocID="{2EB7FCF3-778D-4006-80A3-235955862361}" presName="node" presStyleLbl="node1" presStyleIdx="3" presStyleCnt="5">
        <dgm:presLayoutVars>
          <dgm:bulletEnabled val="1"/>
        </dgm:presLayoutVars>
      </dgm:prSet>
      <dgm:spPr/>
    </dgm:pt>
    <dgm:pt modelId="{BF697E0D-1A77-45E7-B9B2-7CB493FD35A5}" type="pres">
      <dgm:prSet presAssocID="{29433231-DD06-458A-93A7-57BC8B7F0B20}" presName="sibTrans" presStyleCnt="0"/>
      <dgm:spPr/>
    </dgm:pt>
    <dgm:pt modelId="{3BE49A57-0748-41B6-BC3B-A910000FE7BA}" type="pres">
      <dgm:prSet presAssocID="{0D2D073B-C9EF-4A0D-A50D-6FE807824AFA}" presName="node" presStyleLbl="node1" presStyleIdx="4" presStyleCnt="5">
        <dgm:presLayoutVars>
          <dgm:bulletEnabled val="1"/>
        </dgm:presLayoutVars>
      </dgm:prSet>
      <dgm:spPr/>
    </dgm:pt>
  </dgm:ptLst>
  <dgm:cxnLst>
    <dgm:cxn modelId="{5C745628-5A5E-4AC1-8F37-0EB94F76F913}" type="presOf" srcId="{2EB7FCF3-778D-4006-80A3-235955862361}" destId="{DF176FA6-B5E4-42A2-AAC2-AC9EB372EC7D}" srcOrd="0" destOrd="0" presId="urn:microsoft.com/office/officeart/2005/8/layout/default"/>
    <dgm:cxn modelId="{490F822A-F21D-4DD5-BA3E-538941FA9807}" type="presOf" srcId="{3A8BA8DB-99DC-476D-82B4-7E6F142C5237}" destId="{B0257464-6B8D-4D66-BC9E-EDAAB9BDB929}" srcOrd="0" destOrd="0" presId="urn:microsoft.com/office/officeart/2005/8/layout/default"/>
    <dgm:cxn modelId="{3D354B62-3654-45D8-977D-94A4362FF6E7}" srcId="{AA5B168D-A6B8-45D1-B25E-21327FF9C8CA}" destId="{A8E966DD-8E3E-42E4-8F0C-DAD948B5D217}" srcOrd="2" destOrd="0" parTransId="{BCAB9955-330C-4E3E-8BE1-B6110F8B37F8}" sibTransId="{E7CAB8D6-785F-492F-BB8E-1C4BDF49C683}"/>
    <dgm:cxn modelId="{05F2CF43-65BA-4ABA-AB84-324BBF06087E}" type="presOf" srcId="{E71E63FE-D53F-4AA3-B522-5A003994AE91}" destId="{49BC36D6-0FF2-4704-8C53-E0EAFA8F331D}" srcOrd="0" destOrd="0" presId="urn:microsoft.com/office/officeart/2005/8/layout/default"/>
    <dgm:cxn modelId="{85D71470-FE64-4155-85E2-150E5B237DC1}" srcId="{AA5B168D-A6B8-45D1-B25E-21327FF9C8CA}" destId="{E71E63FE-D53F-4AA3-B522-5A003994AE91}" srcOrd="0" destOrd="0" parTransId="{413C9B4A-DF96-4390-B4CD-02314216F017}" sibTransId="{E6778AE7-47C2-4BC2-BC59-86BEADD44022}"/>
    <dgm:cxn modelId="{00791456-31ED-4B6F-A441-A0B3B0FDB032}" srcId="{AA5B168D-A6B8-45D1-B25E-21327FF9C8CA}" destId="{3A8BA8DB-99DC-476D-82B4-7E6F142C5237}" srcOrd="1" destOrd="0" parTransId="{7D0C0487-E609-49C9-89B7-DB3FDBABC17E}" sibTransId="{04898A72-2E9A-4814-856F-C22642B01150}"/>
    <dgm:cxn modelId="{01433383-FE21-4528-8741-7AFEA1AEC876}" type="presOf" srcId="{AA5B168D-A6B8-45D1-B25E-21327FF9C8CA}" destId="{3DC99D96-4A39-4325-A00D-69E73547A3A0}" srcOrd="0" destOrd="0" presId="urn:microsoft.com/office/officeart/2005/8/layout/default"/>
    <dgm:cxn modelId="{C8AD5790-3E71-4687-9668-CF8AA1962361}" srcId="{AA5B168D-A6B8-45D1-B25E-21327FF9C8CA}" destId="{0D2D073B-C9EF-4A0D-A50D-6FE807824AFA}" srcOrd="4" destOrd="0" parTransId="{9945CC83-277A-46CB-A821-E33DFDB906E0}" sibTransId="{80BEAD44-EA29-464E-A1BE-2A20B740726A}"/>
    <dgm:cxn modelId="{1299FF96-FDDF-465B-A23F-33992DCC3E54}" type="presOf" srcId="{0D2D073B-C9EF-4A0D-A50D-6FE807824AFA}" destId="{3BE49A57-0748-41B6-BC3B-A910000FE7BA}" srcOrd="0" destOrd="0" presId="urn:microsoft.com/office/officeart/2005/8/layout/default"/>
    <dgm:cxn modelId="{CAA4A09D-D895-4598-B06D-37D33CB02694}" type="presOf" srcId="{A8E966DD-8E3E-42E4-8F0C-DAD948B5D217}" destId="{6AAC4875-7428-43F5-9342-C5E4DFF7045C}" srcOrd="0" destOrd="0" presId="urn:microsoft.com/office/officeart/2005/8/layout/default"/>
    <dgm:cxn modelId="{E71781F6-B3D4-4880-BE57-0B46B692BA66}" srcId="{AA5B168D-A6B8-45D1-B25E-21327FF9C8CA}" destId="{2EB7FCF3-778D-4006-80A3-235955862361}" srcOrd="3" destOrd="0" parTransId="{767BC179-097D-4146-9B0B-3D5A02664593}" sibTransId="{29433231-DD06-458A-93A7-57BC8B7F0B20}"/>
    <dgm:cxn modelId="{16365593-2A7F-4AA0-BF3B-A56A3D30418E}" type="presParOf" srcId="{3DC99D96-4A39-4325-A00D-69E73547A3A0}" destId="{49BC36D6-0FF2-4704-8C53-E0EAFA8F331D}" srcOrd="0" destOrd="0" presId="urn:microsoft.com/office/officeart/2005/8/layout/default"/>
    <dgm:cxn modelId="{E97AB5B9-E918-4B3A-97F9-2094F3479754}" type="presParOf" srcId="{3DC99D96-4A39-4325-A00D-69E73547A3A0}" destId="{8563F4D4-3E09-4F15-9823-F53F63B17515}" srcOrd="1" destOrd="0" presId="urn:microsoft.com/office/officeart/2005/8/layout/default"/>
    <dgm:cxn modelId="{8C7464B1-E2CF-47BF-B4E6-1179DBACD858}" type="presParOf" srcId="{3DC99D96-4A39-4325-A00D-69E73547A3A0}" destId="{B0257464-6B8D-4D66-BC9E-EDAAB9BDB929}" srcOrd="2" destOrd="0" presId="urn:microsoft.com/office/officeart/2005/8/layout/default"/>
    <dgm:cxn modelId="{7585EDFD-70A1-44FB-90C2-97764CEACD71}" type="presParOf" srcId="{3DC99D96-4A39-4325-A00D-69E73547A3A0}" destId="{DC0469C2-2468-4511-A778-9EE7A00A4B06}" srcOrd="3" destOrd="0" presId="urn:microsoft.com/office/officeart/2005/8/layout/default"/>
    <dgm:cxn modelId="{F4223530-9083-4F24-96F9-5BFFADA60A41}" type="presParOf" srcId="{3DC99D96-4A39-4325-A00D-69E73547A3A0}" destId="{6AAC4875-7428-43F5-9342-C5E4DFF7045C}" srcOrd="4" destOrd="0" presId="urn:microsoft.com/office/officeart/2005/8/layout/default"/>
    <dgm:cxn modelId="{53EE07AD-3649-4C88-BF56-F225F3837F50}" type="presParOf" srcId="{3DC99D96-4A39-4325-A00D-69E73547A3A0}" destId="{ECD84017-CCD5-4636-86F7-190BC0A867AE}" srcOrd="5" destOrd="0" presId="urn:microsoft.com/office/officeart/2005/8/layout/default"/>
    <dgm:cxn modelId="{9A05B922-5508-44F7-8CF7-A168844F331B}" type="presParOf" srcId="{3DC99D96-4A39-4325-A00D-69E73547A3A0}" destId="{DF176FA6-B5E4-42A2-AAC2-AC9EB372EC7D}" srcOrd="6" destOrd="0" presId="urn:microsoft.com/office/officeart/2005/8/layout/default"/>
    <dgm:cxn modelId="{05FAA042-48E0-4B50-9E66-B32B08334C5D}" type="presParOf" srcId="{3DC99D96-4A39-4325-A00D-69E73547A3A0}" destId="{BF697E0D-1A77-45E7-B9B2-7CB493FD35A5}" srcOrd="7" destOrd="0" presId="urn:microsoft.com/office/officeart/2005/8/layout/default"/>
    <dgm:cxn modelId="{952138D9-B5C5-4F80-B190-92A9D46CC814}" type="presParOf" srcId="{3DC99D96-4A39-4325-A00D-69E73547A3A0}" destId="{3BE49A57-0748-41B6-BC3B-A910000FE7BA}"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8AB38B2-56CB-4DBB-8A78-C2385EB2852F}"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21AE3B8-8E77-4FBD-B48B-A2F372ACE730}">
      <dgm:prSet/>
      <dgm:spPr/>
      <dgm:t>
        <a:bodyPr/>
        <a:lstStyle/>
        <a:p>
          <a:r>
            <a:rPr lang="en-GB" dirty="0"/>
            <a:t>Voluntary Grammar schools determine their own recruitment and selection procedures.</a:t>
          </a:r>
          <a:endParaRPr lang="en-US" dirty="0"/>
        </a:p>
      </dgm:t>
    </dgm:pt>
    <dgm:pt modelId="{1FF6DC89-2BF2-4F2E-AE0F-FD2C7AE31E99}" type="parTrans" cxnId="{52D6D6E7-BB24-49D8-BC91-55D0B286A44A}">
      <dgm:prSet/>
      <dgm:spPr/>
      <dgm:t>
        <a:bodyPr/>
        <a:lstStyle/>
        <a:p>
          <a:endParaRPr lang="en-US"/>
        </a:p>
      </dgm:t>
    </dgm:pt>
    <dgm:pt modelId="{D1B5C245-DD62-4371-A392-D1BA67CA9B9E}" type="sibTrans" cxnId="{52D6D6E7-BB24-49D8-BC91-55D0B286A44A}">
      <dgm:prSet/>
      <dgm:spPr/>
      <dgm:t>
        <a:bodyPr/>
        <a:lstStyle/>
        <a:p>
          <a:endParaRPr lang="en-US"/>
        </a:p>
      </dgm:t>
    </dgm:pt>
    <dgm:pt modelId="{A3D9DCCD-E733-4957-83B8-623054707788}">
      <dgm:prSet/>
      <dgm:spPr/>
      <dgm:t>
        <a:bodyPr/>
        <a:lstStyle/>
        <a:p>
          <a:r>
            <a:rPr lang="en-GB" dirty="0"/>
            <a:t>Compliance with the procedures in the school’s Scheme of Management and all relevant employment and child protection legislation.</a:t>
          </a:r>
          <a:endParaRPr lang="en-US" dirty="0"/>
        </a:p>
      </dgm:t>
    </dgm:pt>
    <dgm:pt modelId="{9961FC18-4302-4181-8FAE-302B85F2D01F}" type="parTrans" cxnId="{D6C0DE30-C7A6-451D-84CC-253D98274617}">
      <dgm:prSet/>
      <dgm:spPr/>
      <dgm:t>
        <a:bodyPr/>
        <a:lstStyle/>
        <a:p>
          <a:endParaRPr lang="en-US"/>
        </a:p>
      </dgm:t>
    </dgm:pt>
    <dgm:pt modelId="{7AC8BE24-51B1-4A98-8EF3-A4AEA75AC38F}" type="sibTrans" cxnId="{D6C0DE30-C7A6-451D-84CC-253D98274617}">
      <dgm:prSet/>
      <dgm:spPr/>
      <dgm:t>
        <a:bodyPr/>
        <a:lstStyle/>
        <a:p>
          <a:endParaRPr lang="en-US"/>
        </a:p>
      </dgm:t>
    </dgm:pt>
    <dgm:pt modelId="{9BC78036-1A1C-46DF-9B48-190E0D1CD14A}">
      <dgm:prSet/>
      <dgm:spPr/>
      <dgm:t>
        <a:bodyPr/>
        <a:lstStyle/>
        <a:p>
          <a:r>
            <a:rPr lang="en-GB" dirty="0"/>
            <a:t>BOGs provide an ongoing Human Resource function for the school</a:t>
          </a:r>
          <a:endParaRPr lang="en-US" dirty="0"/>
        </a:p>
      </dgm:t>
    </dgm:pt>
    <dgm:pt modelId="{E8E21B19-840A-45BF-B91C-DED8FFF4238F}" type="parTrans" cxnId="{A81511FF-9918-4F14-8B59-C64C3B3CFAB1}">
      <dgm:prSet/>
      <dgm:spPr/>
      <dgm:t>
        <a:bodyPr/>
        <a:lstStyle/>
        <a:p>
          <a:endParaRPr lang="en-US"/>
        </a:p>
      </dgm:t>
    </dgm:pt>
    <dgm:pt modelId="{35F19F3D-9627-45E2-B627-AFFDB7C59974}" type="sibTrans" cxnId="{A81511FF-9918-4F14-8B59-C64C3B3CFAB1}">
      <dgm:prSet/>
      <dgm:spPr/>
      <dgm:t>
        <a:bodyPr/>
        <a:lstStyle/>
        <a:p>
          <a:endParaRPr lang="en-US"/>
        </a:p>
      </dgm:t>
    </dgm:pt>
    <dgm:pt modelId="{4AA01BBE-0CAF-4D01-AE69-9ACBDB44D68B}">
      <dgm:prSet/>
      <dgm:spPr/>
      <dgm:t>
        <a:bodyPr/>
        <a:lstStyle/>
        <a:p>
          <a:r>
            <a:rPr lang="en-GB" dirty="0"/>
            <a:t>Management of employment matters</a:t>
          </a:r>
          <a:endParaRPr lang="en-US" dirty="0"/>
        </a:p>
      </dgm:t>
    </dgm:pt>
    <dgm:pt modelId="{A9A481F1-75A2-4DB0-9DCA-8BC3B3E12BFB}" type="parTrans" cxnId="{9EEA7663-C937-4692-B13F-1508C0EB822D}">
      <dgm:prSet/>
      <dgm:spPr/>
      <dgm:t>
        <a:bodyPr/>
        <a:lstStyle/>
        <a:p>
          <a:endParaRPr lang="en-US"/>
        </a:p>
      </dgm:t>
    </dgm:pt>
    <dgm:pt modelId="{D114BA01-24F9-47C3-9A5B-E80016B37B97}" type="sibTrans" cxnId="{9EEA7663-C937-4692-B13F-1508C0EB822D}">
      <dgm:prSet/>
      <dgm:spPr/>
      <dgm:t>
        <a:bodyPr/>
        <a:lstStyle/>
        <a:p>
          <a:endParaRPr lang="en-US"/>
        </a:p>
      </dgm:t>
    </dgm:pt>
    <dgm:pt modelId="{F733BCBC-7297-4344-98A4-92B21623EB9C}" type="pres">
      <dgm:prSet presAssocID="{28AB38B2-56CB-4DBB-8A78-C2385EB2852F}" presName="root" presStyleCnt="0">
        <dgm:presLayoutVars>
          <dgm:dir/>
          <dgm:resizeHandles val="exact"/>
        </dgm:presLayoutVars>
      </dgm:prSet>
      <dgm:spPr/>
    </dgm:pt>
    <dgm:pt modelId="{FD3BC7EB-37BF-4BC5-9AFA-02921AA82DB1}" type="pres">
      <dgm:prSet presAssocID="{D21AE3B8-8E77-4FBD-B48B-A2F372ACE730}" presName="compNode" presStyleCnt="0"/>
      <dgm:spPr/>
    </dgm:pt>
    <dgm:pt modelId="{AEF8EBCE-EA4A-4609-A57E-5CFA324530D2}" type="pres">
      <dgm:prSet presAssocID="{D21AE3B8-8E77-4FBD-B48B-A2F372ACE730}" presName="bgRect" presStyleLbl="bgShp" presStyleIdx="0" presStyleCnt="4"/>
      <dgm:spPr/>
    </dgm:pt>
    <dgm:pt modelId="{9F513F57-5427-44A3-84BE-F394F1513ED3}" type="pres">
      <dgm:prSet presAssocID="{D21AE3B8-8E77-4FBD-B48B-A2F372ACE730}"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choolhouse"/>
        </a:ext>
      </dgm:extLst>
    </dgm:pt>
    <dgm:pt modelId="{D2DD0305-F5E2-4B31-86E9-9F87C0CD9C23}" type="pres">
      <dgm:prSet presAssocID="{D21AE3B8-8E77-4FBD-B48B-A2F372ACE730}" presName="spaceRect" presStyleCnt="0"/>
      <dgm:spPr/>
    </dgm:pt>
    <dgm:pt modelId="{278E2D0C-8EDD-42FD-A3F1-8136120A0EDE}" type="pres">
      <dgm:prSet presAssocID="{D21AE3B8-8E77-4FBD-B48B-A2F372ACE730}" presName="parTx" presStyleLbl="revTx" presStyleIdx="0" presStyleCnt="4">
        <dgm:presLayoutVars>
          <dgm:chMax val="0"/>
          <dgm:chPref val="0"/>
        </dgm:presLayoutVars>
      </dgm:prSet>
      <dgm:spPr/>
    </dgm:pt>
    <dgm:pt modelId="{D501D9ED-3E48-4AA7-9EEE-8366603304FC}" type="pres">
      <dgm:prSet presAssocID="{D1B5C245-DD62-4371-A392-D1BA67CA9B9E}" presName="sibTrans" presStyleCnt="0"/>
      <dgm:spPr/>
    </dgm:pt>
    <dgm:pt modelId="{89342346-FB89-4D62-9E09-D2E095807D0B}" type="pres">
      <dgm:prSet presAssocID="{A3D9DCCD-E733-4957-83B8-623054707788}" presName="compNode" presStyleCnt="0"/>
      <dgm:spPr/>
    </dgm:pt>
    <dgm:pt modelId="{2A5902B4-E10F-4E57-A56D-499420BBE6B8}" type="pres">
      <dgm:prSet presAssocID="{A3D9DCCD-E733-4957-83B8-623054707788}" presName="bgRect" presStyleLbl="bgShp" presStyleIdx="1" presStyleCnt="4"/>
      <dgm:spPr/>
    </dgm:pt>
    <dgm:pt modelId="{9ED3FEED-B0C4-41E8-BCD4-F4D3742D773D}" type="pres">
      <dgm:prSet presAssocID="{A3D9DCCD-E733-4957-83B8-62305470778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Judge"/>
        </a:ext>
      </dgm:extLst>
    </dgm:pt>
    <dgm:pt modelId="{164C94AF-92D8-4745-9E24-04B0AFF8DA4D}" type="pres">
      <dgm:prSet presAssocID="{A3D9DCCD-E733-4957-83B8-623054707788}" presName="spaceRect" presStyleCnt="0"/>
      <dgm:spPr/>
    </dgm:pt>
    <dgm:pt modelId="{806F1174-4042-469A-A858-1C5A2C9BC7A1}" type="pres">
      <dgm:prSet presAssocID="{A3D9DCCD-E733-4957-83B8-623054707788}" presName="parTx" presStyleLbl="revTx" presStyleIdx="1" presStyleCnt="4">
        <dgm:presLayoutVars>
          <dgm:chMax val="0"/>
          <dgm:chPref val="0"/>
        </dgm:presLayoutVars>
      </dgm:prSet>
      <dgm:spPr/>
    </dgm:pt>
    <dgm:pt modelId="{C22F3297-CE6E-42A8-8582-C9FFDD9FA114}" type="pres">
      <dgm:prSet presAssocID="{7AC8BE24-51B1-4A98-8EF3-A4AEA75AC38F}" presName="sibTrans" presStyleCnt="0"/>
      <dgm:spPr/>
    </dgm:pt>
    <dgm:pt modelId="{4898820D-0765-4B29-9360-9F97444C87DD}" type="pres">
      <dgm:prSet presAssocID="{9BC78036-1A1C-46DF-9B48-190E0D1CD14A}" presName="compNode" presStyleCnt="0"/>
      <dgm:spPr/>
    </dgm:pt>
    <dgm:pt modelId="{F0D87DCB-C015-4FC1-BC0D-74C0165A9CE8}" type="pres">
      <dgm:prSet presAssocID="{9BC78036-1A1C-46DF-9B48-190E0D1CD14A}" presName="bgRect" presStyleLbl="bgShp" presStyleIdx="2" presStyleCnt="4"/>
      <dgm:spPr/>
    </dgm:pt>
    <dgm:pt modelId="{72373BD8-DD3E-4924-ACE2-97E1E3133CED}" type="pres">
      <dgm:prSet presAssocID="{9BC78036-1A1C-46DF-9B48-190E0D1CD14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ooks"/>
        </a:ext>
      </dgm:extLst>
    </dgm:pt>
    <dgm:pt modelId="{D78D6CA6-AE21-4D2A-B37D-398191E257E9}" type="pres">
      <dgm:prSet presAssocID="{9BC78036-1A1C-46DF-9B48-190E0D1CD14A}" presName="spaceRect" presStyleCnt="0"/>
      <dgm:spPr/>
    </dgm:pt>
    <dgm:pt modelId="{1593BAE2-346D-42AC-A5B2-70F2AB0B07BB}" type="pres">
      <dgm:prSet presAssocID="{9BC78036-1A1C-46DF-9B48-190E0D1CD14A}" presName="parTx" presStyleLbl="revTx" presStyleIdx="2" presStyleCnt="4">
        <dgm:presLayoutVars>
          <dgm:chMax val="0"/>
          <dgm:chPref val="0"/>
        </dgm:presLayoutVars>
      </dgm:prSet>
      <dgm:spPr/>
    </dgm:pt>
    <dgm:pt modelId="{91C82987-01C2-4269-A846-FB886868E1BB}" type="pres">
      <dgm:prSet presAssocID="{35F19F3D-9627-45E2-B627-AFFDB7C59974}" presName="sibTrans" presStyleCnt="0"/>
      <dgm:spPr/>
    </dgm:pt>
    <dgm:pt modelId="{E2506C74-4606-4010-8BA2-E98B250AC307}" type="pres">
      <dgm:prSet presAssocID="{4AA01BBE-0CAF-4D01-AE69-9ACBDB44D68B}" presName="compNode" presStyleCnt="0"/>
      <dgm:spPr/>
    </dgm:pt>
    <dgm:pt modelId="{A8E4286C-0435-428E-AAB6-05D9E1DB2DC1}" type="pres">
      <dgm:prSet presAssocID="{4AA01BBE-0CAF-4D01-AE69-9ACBDB44D68B}" presName="bgRect" presStyleLbl="bgShp" presStyleIdx="3" presStyleCnt="4"/>
      <dgm:spPr/>
    </dgm:pt>
    <dgm:pt modelId="{A696AFE9-2E60-4823-9277-85AD680426CA}" type="pres">
      <dgm:prSet presAssocID="{4AA01BBE-0CAF-4D01-AE69-9ACBDB44D68B}"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andshake"/>
        </a:ext>
      </dgm:extLst>
    </dgm:pt>
    <dgm:pt modelId="{6C8CAAB4-8C27-4211-831C-114F6498353C}" type="pres">
      <dgm:prSet presAssocID="{4AA01BBE-0CAF-4D01-AE69-9ACBDB44D68B}" presName="spaceRect" presStyleCnt="0"/>
      <dgm:spPr/>
    </dgm:pt>
    <dgm:pt modelId="{E455ED79-BA46-445F-AF81-E52E06D69023}" type="pres">
      <dgm:prSet presAssocID="{4AA01BBE-0CAF-4D01-AE69-9ACBDB44D68B}" presName="parTx" presStyleLbl="revTx" presStyleIdx="3" presStyleCnt="4">
        <dgm:presLayoutVars>
          <dgm:chMax val="0"/>
          <dgm:chPref val="0"/>
        </dgm:presLayoutVars>
      </dgm:prSet>
      <dgm:spPr/>
    </dgm:pt>
  </dgm:ptLst>
  <dgm:cxnLst>
    <dgm:cxn modelId="{1870490A-2C54-4870-8BB6-9C64E20A4B32}" type="presOf" srcId="{D21AE3B8-8E77-4FBD-B48B-A2F372ACE730}" destId="{278E2D0C-8EDD-42FD-A3F1-8136120A0EDE}" srcOrd="0" destOrd="0" presId="urn:microsoft.com/office/officeart/2018/2/layout/IconVerticalSolidList"/>
    <dgm:cxn modelId="{D6C0DE30-C7A6-451D-84CC-253D98274617}" srcId="{28AB38B2-56CB-4DBB-8A78-C2385EB2852F}" destId="{A3D9DCCD-E733-4957-83B8-623054707788}" srcOrd="1" destOrd="0" parTransId="{9961FC18-4302-4181-8FAE-302B85F2D01F}" sibTransId="{7AC8BE24-51B1-4A98-8EF3-A4AEA75AC38F}"/>
    <dgm:cxn modelId="{9EEA7663-C937-4692-B13F-1508C0EB822D}" srcId="{28AB38B2-56CB-4DBB-8A78-C2385EB2852F}" destId="{4AA01BBE-0CAF-4D01-AE69-9ACBDB44D68B}" srcOrd="3" destOrd="0" parTransId="{A9A481F1-75A2-4DB0-9DCA-8BC3B3E12BFB}" sibTransId="{D114BA01-24F9-47C3-9A5B-E80016B37B97}"/>
    <dgm:cxn modelId="{A597D068-A73A-479C-AC86-41F9E415C20F}" type="presOf" srcId="{9BC78036-1A1C-46DF-9B48-190E0D1CD14A}" destId="{1593BAE2-346D-42AC-A5B2-70F2AB0B07BB}" srcOrd="0" destOrd="0" presId="urn:microsoft.com/office/officeart/2018/2/layout/IconVerticalSolidList"/>
    <dgm:cxn modelId="{067BEBC7-C823-4BB5-8ADC-56A55363E0E8}" type="presOf" srcId="{A3D9DCCD-E733-4957-83B8-623054707788}" destId="{806F1174-4042-469A-A858-1C5A2C9BC7A1}" srcOrd="0" destOrd="0" presId="urn:microsoft.com/office/officeart/2018/2/layout/IconVerticalSolidList"/>
    <dgm:cxn modelId="{18EB17CD-D864-4F41-B03D-66F69FA3C022}" type="presOf" srcId="{28AB38B2-56CB-4DBB-8A78-C2385EB2852F}" destId="{F733BCBC-7297-4344-98A4-92B21623EB9C}" srcOrd="0" destOrd="0" presId="urn:microsoft.com/office/officeart/2018/2/layout/IconVerticalSolidList"/>
    <dgm:cxn modelId="{602EAECD-C268-4986-905E-2A7806CE6A22}" type="presOf" srcId="{4AA01BBE-0CAF-4D01-AE69-9ACBDB44D68B}" destId="{E455ED79-BA46-445F-AF81-E52E06D69023}" srcOrd="0" destOrd="0" presId="urn:microsoft.com/office/officeart/2018/2/layout/IconVerticalSolidList"/>
    <dgm:cxn modelId="{52D6D6E7-BB24-49D8-BC91-55D0B286A44A}" srcId="{28AB38B2-56CB-4DBB-8A78-C2385EB2852F}" destId="{D21AE3B8-8E77-4FBD-B48B-A2F372ACE730}" srcOrd="0" destOrd="0" parTransId="{1FF6DC89-2BF2-4F2E-AE0F-FD2C7AE31E99}" sibTransId="{D1B5C245-DD62-4371-A392-D1BA67CA9B9E}"/>
    <dgm:cxn modelId="{A81511FF-9918-4F14-8B59-C64C3B3CFAB1}" srcId="{28AB38B2-56CB-4DBB-8A78-C2385EB2852F}" destId="{9BC78036-1A1C-46DF-9B48-190E0D1CD14A}" srcOrd="2" destOrd="0" parTransId="{E8E21B19-840A-45BF-B91C-DED8FFF4238F}" sibTransId="{35F19F3D-9627-45E2-B627-AFFDB7C59974}"/>
    <dgm:cxn modelId="{C10F0215-F4AB-47B9-82B9-4FBD65618EDD}" type="presParOf" srcId="{F733BCBC-7297-4344-98A4-92B21623EB9C}" destId="{FD3BC7EB-37BF-4BC5-9AFA-02921AA82DB1}" srcOrd="0" destOrd="0" presId="urn:microsoft.com/office/officeart/2018/2/layout/IconVerticalSolidList"/>
    <dgm:cxn modelId="{BA08F8AE-CF5F-4663-B03B-F787DB7B0473}" type="presParOf" srcId="{FD3BC7EB-37BF-4BC5-9AFA-02921AA82DB1}" destId="{AEF8EBCE-EA4A-4609-A57E-5CFA324530D2}" srcOrd="0" destOrd="0" presId="urn:microsoft.com/office/officeart/2018/2/layout/IconVerticalSolidList"/>
    <dgm:cxn modelId="{7E334F5E-5419-405E-8E36-EB8AAF65BA09}" type="presParOf" srcId="{FD3BC7EB-37BF-4BC5-9AFA-02921AA82DB1}" destId="{9F513F57-5427-44A3-84BE-F394F1513ED3}" srcOrd="1" destOrd="0" presId="urn:microsoft.com/office/officeart/2018/2/layout/IconVerticalSolidList"/>
    <dgm:cxn modelId="{6483D2B1-B112-4B9D-8DFF-E73F8A5BCF9F}" type="presParOf" srcId="{FD3BC7EB-37BF-4BC5-9AFA-02921AA82DB1}" destId="{D2DD0305-F5E2-4B31-86E9-9F87C0CD9C23}" srcOrd="2" destOrd="0" presId="urn:microsoft.com/office/officeart/2018/2/layout/IconVerticalSolidList"/>
    <dgm:cxn modelId="{AE3B619A-2B37-4FF4-AD52-2739FFF00649}" type="presParOf" srcId="{FD3BC7EB-37BF-4BC5-9AFA-02921AA82DB1}" destId="{278E2D0C-8EDD-42FD-A3F1-8136120A0EDE}" srcOrd="3" destOrd="0" presId="urn:microsoft.com/office/officeart/2018/2/layout/IconVerticalSolidList"/>
    <dgm:cxn modelId="{C51EC0AA-CBE8-41DE-975D-364693EFE2A4}" type="presParOf" srcId="{F733BCBC-7297-4344-98A4-92B21623EB9C}" destId="{D501D9ED-3E48-4AA7-9EEE-8366603304FC}" srcOrd="1" destOrd="0" presId="urn:microsoft.com/office/officeart/2018/2/layout/IconVerticalSolidList"/>
    <dgm:cxn modelId="{23D8E6D4-4DE4-4918-967A-1401BFE6C0D0}" type="presParOf" srcId="{F733BCBC-7297-4344-98A4-92B21623EB9C}" destId="{89342346-FB89-4D62-9E09-D2E095807D0B}" srcOrd="2" destOrd="0" presId="urn:microsoft.com/office/officeart/2018/2/layout/IconVerticalSolidList"/>
    <dgm:cxn modelId="{1FA80705-B65A-402D-8BA0-90E6496D989B}" type="presParOf" srcId="{89342346-FB89-4D62-9E09-D2E095807D0B}" destId="{2A5902B4-E10F-4E57-A56D-499420BBE6B8}" srcOrd="0" destOrd="0" presId="urn:microsoft.com/office/officeart/2018/2/layout/IconVerticalSolidList"/>
    <dgm:cxn modelId="{0ED68765-2DC1-4A55-B66A-9975EE3CE596}" type="presParOf" srcId="{89342346-FB89-4D62-9E09-D2E095807D0B}" destId="{9ED3FEED-B0C4-41E8-BCD4-F4D3742D773D}" srcOrd="1" destOrd="0" presId="urn:microsoft.com/office/officeart/2018/2/layout/IconVerticalSolidList"/>
    <dgm:cxn modelId="{A2E37B34-A734-478F-9239-349BA6482B21}" type="presParOf" srcId="{89342346-FB89-4D62-9E09-D2E095807D0B}" destId="{164C94AF-92D8-4745-9E24-04B0AFF8DA4D}" srcOrd="2" destOrd="0" presId="urn:microsoft.com/office/officeart/2018/2/layout/IconVerticalSolidList"/>
    <dgm:cxn modelId="{83BBC2B9-47C9-4E97-8940-FE4B4B4F4CD5}" type="presParOf" srcId="{89342346-FB89-4D62-9E09-D2E095807D0B}" destId="{806F1174-4042-469A-A858-1C5A2C9BC7A1}" srcOrd="3" destOrd="0" presId="urn:microsoft.com/office/officeart/2018/2/layout/IconVerticalSolidList"/>
    <dgm:cxn modelId="{35A4D070-0215-409E-BC69-47C97C524284}" type="presParOf" srcId="{F733BCBC-7297-4344-98A4-92B21623EB9C}" destId="{C22F3297-CE6E-42A8-8582-C9FFDD9FA114}" srcOrd="3" destOrd="0" presId="urn:microsoft.com/office/officeart/2018/2/layout/IconVerticalSolidList"/>
    <dgm:cxn modelId="{6396529D-2AD0-467E-B2AF-997FE9B96176}" type="presParOf" srcId="{F733BCBC-7297-4344-98A4-92B21623EB9C}" destId="{4898820D-0765-4B29-9360-9F97444C87DD}" srcOrd="4" destOrd="0" presId="urn:microsoft.com/office/officeart/2018/2/layout/IconVerticalSolidList"/>
    <dgm:cxn modelId="{4EE512A3-ED0E-4CF4-9CAB-DFA2DB833130}" type="presParOf" srcId="{4898820D-0765-4B29-9360-9F97444C87DD}" destId="{F0D87DCB-C015-4FC1-BC0D-74C0165A9CE8}" srcOrd="0" destOrd="0" presId="urn:microsoft.com/office/officeart/2018/2/layout/IconVerticalSolidList"/>
    <dgm:cxn modelId="{6AC9DE82-0A10-441D-B053-CC7F283143B1}" type="presParOf" srcId="{4898820D-0765-4B29-9360-9F97444C87DD}" destId="{72373BD8-DD3E-4924-ACE2-97E1E3133CED}" srcOrd="1" destOrd="0" presId="urn:microsoft.com/office/officeart/2018/2/layout/IconVerticalSolidList"/>
    <dgm:cxn modelId="{F37B8D4D-AF54-4CA9-B46E-64C7DCF332A9}" type="presParOf" srcId="{4898820D-0765-4B29-9360-9F97444C87DD}" destId="{D78D6CA6-AE21-4D2A-B37D-398191E257E9}" srcOrd="2" destOrd="0" presId="urn:microsoft.com/office/officeart/2018/2/layout/IconVerticalSolidList"/>
    <dgm:cxn modelId="{40B4EEA2-13CD-4B68-88DF-93BA166455DB}" type="presParOf" srcId="{4898820D-0765-4B29-9360-9F97444C87DD}" destId="{1593BAE2-346D-42AC-A5B2-70F2AB0B07BB}" srcOrd="3" destOrd="0" presId="urn:microsoft.com/office/officeart/2018/2/layout/IconVerticalSolidList"/>
    <dgm:cxn modelId="{097750D9-E123-4A11-9233-0BABA5AA998C}" type="presParOf" srcId="{F733BCBC-7297-4344-98A4-92B21623EB9C}" destId="{91C82987-01C2-4269-A846-FB886868E1BB}" srcOrd="5" destOrd="0" presId="urn:microsoft.com/office/officeart/2018/2/layout/IconVerticalSolidList"/>
    <dgm:cxn modelId="{31058BE1-4DAC-450C-B3DC-A18598424655}" type="presParOf" srcId="{F733BCBC-7297-4344-98A4-92B21623EB9C}" destId="{E2506C74-4606-4010-8BA2-E98B250AC307}" srcOrd="6" destOrd="0" presId="urn:microsoft.com/office/officeart/2018/2/layout/IconVerticalSolidList"/>
    <dgm:cxn modelId="{8012DDA1-69B2-4B78-A0CD-5B1CEDC9962A}" type="presParOf" srcId="{E2506C74-4606-4010-8BA2-E98B250AC307}" destId="{A8E4286C-0435-428E-AAB6-05D9E1DB2DC1}" srcOrd="0" destOrd="0" presId="urn:microsoft.com/office/officeart/2018/2/layout/IconVerticalSolidList"/>
    <dgm:cxn modelId="{9CB39687-DB59-452B-B402-8E8A922E1D3A}" type="presParOf" srcId="{E2506C74-4606-4010-8BA2-E98B250AC307}" destId="{A696AFE9-2E60-4823-9277-85AD680426CA}" srcOrd="1" destOrd="0" presId="urn:microsoft.com/office/officeart/2018/2/layout/IconVerticalSolidList"/>
    <dgm:cxn modelId="{7D2432F7-2D0D-4FBF-A3BE-4DAE7215EDA8}" type="presParOf" srcId="{E2506C74-4606-4010-8BA2-E98B250AC307}" destId="{6C8CAAB4-8C27-4211-831C-114F6498353C}" srcOrd="2" destOrd="0" presId="urn:microsoft.com/office/officeart/2018/2/layout/IconVerticalSolidList"/>
    <dgm:cxn modelId="{03421B96-FCAC-41F6-A148-1B765B71C137}" type="presParOf" srcId="{E2506C74-4606-4010-8BA2-E98B250AC307}" destId="{E455ED79-BA46-445F-AF81-E52E06D69023}"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3207DE5-D86D-48C2-B614-BB43EB83D4BA}"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EE212ACC-94C4-4AD2-9CD0-965A6C3CF6E3}">
      <dgm:prSet/>
      <dgm:spPr/>
      <dgm:t>
        <a:bodyPr/>
        <a:lstStyle/>
        <a:p>
          <a:pPr>
            <a:lnSpc>
              <a:spcPct val="100000"/>
            </a:lnSpc>
          </a:pPr>
          <a:r>
            <a:rPr lang="en-GB" dirty="0"/>
            <a:t>BOG is responsible for making arrangements for services of different kinds with providers and suppliers, adhering to the financial procedures manual.</a:t>
          </a:r>
          <a:endParaRPr lang="en-US" dirty="0"/>
        </a:p>
      </dgm:t>
    </dgm:pt>
    <dgm:pt modelId="{ADFEDD19-6264-4695-92D7-B7480860F898}" type="parTrans" cxnId="{D53C7536-1F0A-4E5B-B753-AE7703C5EDA3}">
      <dgm:prSet/>
      <dgm:spPr/>
      <dgm:t>
        <a:bodyPr/>
        <a:lstStyle/>
        <a:p>
          <a:endParaRPr lang="en-US"/>
        </a:p>
      </dgm:t>
    </dgm:pt>
    <dgm:pt modelId="{E5189015-45AE-430C-8816-832C9630D814}" type="sibTrans" cxnId="{D53C7536-1F0A-4E5B-B753-AE7703C5EDA3}">
      <dgm:prSet/>
      <dgm:spPr/>
      <dgm:t>
        <a:bodyPr/>
        <a:lstStyle/>
        <a:p>
          <a:endParaRPr lang="en-US"/>
        </a:p>
      </dgm:t>
    </dgm:pt>
    <dgm:pt modelId="{D9C2AFFD-7240-49C3-9C16-923C8456C2FF}">
      <dgm:prSet/>
      <dgm:spPr/>
      <dgm:t>
        <a:bodyPr/>
        <a:lstStyle/>
        <a:p>
          <a:pPr>
            <a:lnSpc>
              <a:spcPct val="100000"/>
            </a:lnSpc>
          </a:pPr>
          <a:r>
            <a:rPr lang="en-GB" dirty="0"/>
            <a:t>More flexibility and financial agility for voluntary grammar schools to choose contractors, architects, equipment etc and to respond to the needs of the school in a timely manner. </a:t>
          </a:r>
          <a:endParaRPr lang="en-US" dirty="0"/>
        </a:p>
      </dgm:t>
    </dgm:pt>
    <dgm:pt modelId="{0D38546A-E910-40FD-A84C-D6243574C223}" type="parTrans" cxnId="{B82FF629-61B3-4280-927D-42A48FB43A33}">
      <dgm:prSet/>
      <dgm:spPr/>
      <dgm:t>
        <a:bodyPr/>
        <a:lstStyle/>
        <a:p>
          <a:endParaRPr lang="en-US"/>
        </a:p>
      </dgm:t>
    </dgm:pt>
    <dgm:pt modelId="{AB84E359-7162-4CC8-BD68-E51075EAB3DD}" type="sibTrans" cxnId="{B82FF629-61B3-4280-927D-42A48FB43A33}">
      <dgm:prSet/>
      <dgm:spPr/>
      <dgm:t>
        <a:bodyPr/>
        <a:lstStyle/>
        <a:p>
          <a:endParaRPr lang="en-US"/>
        </a:p>
      </dgm:t>
    </dgm:pt>
    <dgm:pt modelId="{C968080F-0295-40B1-965E-E3068AC7DE90}">
      <dgm:prSet/>
      <dgm:spPr/>
      <dgm:t>
        <a:bodyPr/>
        <a:lstStyle/>
        <a:p>
          <a:pPr>
            <a:lnSpc>
              <a:spcPct val="100000"/>
            </a:lnSpc>
          </a:pPr>
          <a:r>
            <a:rPr lang="en-GB" dirty="0"/>
            <a:t>Voluntary Grammar Schools are responsible for the maintenance of the school estate as well as all matters relating to health </a:t>
          </a:r>
          <a:r>
            <a:rPr lang="en-GB"/>
            <a:t>&amp; safety.</a:t>
          </a:r>
          <a:endParaRPr lang="en-US" dirty="0"/>
        </a:p>
      </dgm:t>
    </dgm:pt>
    <dgm:pt modelId="{D46FDABC-0C48-49AC-89D0-B8A44CE29788}" type="parTrans" cxnId="{DBF9B0A6-1E06-4DF7-8968-54BB03ED9EE0}">
      <dgm:prSet/>
      <dgm:spPr/>
      <dgm:t>
        <a:bodyPr/>
        <a:lstStyle/>
        <a:p>
          <a:endParaRPr lang="en-US"/>
        </a:p>
      </dgm:t>
    </dgm:pt>
    <dgm:pt modelId="{EB1C7D72-2129-44D5-B448-4CDA5D3EA423}" type="sibTrans" cxnId="{DBF9B0A6-1E06-4DF7-8968-54BB03ED9EE0}">
      <dgm:prSet/>
      <dgm:spPr/>
      <dgm:t>
        <a:bodyPr/>
        <a:lstStyle/>
        <a:p>
          <a:endParaRPr lang="en-US"/>
        </a:p>
      </dgm:t>
    </dgm:pt>
    <dgm:pt modelId="{73532198-F699-472F-8909-C1F3D7B33084}">
      <dgm:prSet/>
      <dgm:spPr/>
      <dgm:t>
        <a:bodyPr/>
        <a:lstStyle/>
        <a:p>
          <a:pPr>
            <a:lnSpc>
              <a:spcPct val="100000"/>
            </a:lnSpc>
          </a:pPr>
          <a:r>
            <a:rPr lang="en-GB" dirty="0"/>
            <a:t>Close scrutiny of financial matters - the extent to which best value for money is being achieved can be evaluated. </a:t>
          </a:r>
          <a:endParaRPr lang="en-US" dirty="0"/>
        </a:p>
      </dgm:t>
    </dgm:pt>
    <dgm:pt modelId="{EF9F7320-8538-497E-9C2A-299058E73A84}" type="parTrans" cxnId="{12E8463E-3817-4983-BC12-F2CCD5C5C250}">
      <dgm:prSet/>
      <dgm:spPr/>
      <dgm:t>
        <a:bodyPr/>
        <a:lstStyle/>
        <a:p>
          <a:endParaRPr lang="en-US"/>
        </a:p>
      </dgm:t>
    </dgm:pt>
    <dgm:pt modelId="{9ED4C485-FE51-45ED-8538-71AF00A2FBB7}" type="sibTrans" cxnId="{12E8463E-3817-4983-BC12-F2CCD5C5C250}">
      <dgm:prSet/>
      <dgm:spPr/>
      <dgm:t>
        <a:bodyPr/>
        <a:lstStyle/>
        <a:p>
          <a:endParaRPr lang="en-US"/>
        </a:p>
      </dgm:t>
    </dgm:pt>
    <dgm:pt modelId="{201B2C22-DA6C-4BBB-82D5-A6489566B829}">
      <dgm:prSet/>
      <dgm:spPr/>
      <dgm:t>
        <a:bodyPr/>
        <a:lstStyle/>
        <a:p>
          <a:pPr>
            <a:lnSpc>
              <a:spcPct val="100000"/>
            </a:lnSpc>
          </a:pPr>
          <a:r>
            <a:rPr lang="en-GB" dirty="0"/>
            <a:t>BOGs serves as an oversight for procurement.</a:t>
          </a:r>
          <a:endParaRPr lang="en-US" dirty="0"/>
        </a:p>
      </dgm:t>
    </dgm:pt>
    <dgm:pt modelId="{4932F7C2-F400-4A4B-9EC2-8B4A2D54D2E6}" type="parTrans" cxnId="{DC53F7E6-D2EB-4ED6-8E6A-E6D8193678FF}">
      <dgm:prSet/>
      <dgm:spPr/>
      <dgm:t>
        <a:bodyPr/>
        <a:lstStyle/>
        <a:p>
          <a:endParaRPr lang="en-US"/>
        </a:p>
      </dgm:t>
    </dgm:pt>
    <dgm:pt modelId="{EFB1BC0C-30BB-43E2-B73C-239191CF93D1}" type="sibTrans" cxnId="{DC53F7E6-D2EB-4ED6-8E6A-E6D8193678FF}">
      <dgm:prSet/>
      <dgm:spPr/>
      <dgm:t>
        <a:bodyPr/>
        <a:lstStyle/>
        <a:p>
          <a:endParaRPr lang="en-US"/>
        </a:p>
      </dgm:t>
    </dgm:pt>
    <dgm:pt modelId="{471FA3BB-ABAB-4E22-8A04-4A614CA1E7CD}" type="pres">
      <dgm:prSet presAssocID="{E3207DE5-D86D-48C2-B614-BB43EB83D4BA}" presName="root" presStyleCnt="0">
        <dgm:presLayoutVars>
          <dgm:dir/>
          <dgm:resizeHandles val="exact"/>
        </dgm:presLayoutVars>
      </dgm:prSet>
      <dgm:spPr/>
    </dgm:pt>
    <dgm:pt modelId="{44AAEEBC-DA1A-4C35-9D3A-043A1F125D15}" type="pres">
      <dgm:prSet presAssocID="{EE212ACC-94C4-4AD2-9CD0-965A6C3CF6E3}" presName="compNode" presStyleCnt="0"/>
      <dgm:spPr/>
    </dgm:pt>
    <dgm:pt modelId="{BDBFD385-1349-48FF-A192-FC7D21BEE2AA}" type="pres">
      <dgm:prSet presAssocID="{EE212ACC-94C4-4AD2-9CD0-965A6C3CF6E3}" presName="bgRect" presStyleLbl="bgShp" presStyleIdx="0" presStyleCnt="5"/>
      <dgm:spPr/>
    </dgm:pt>
    <dgm:pt modelId="{648E1D32-AEEC-4A20-A4ED-390379ECA8D9}" type="pres">
      <dgm:prSet presAssocID="{EE212ACC-94C4-4AD2-9CD0-965A6C3CF6E3}"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ulldozer"/>
        </a:ext>
      </dgm:extLst>
    </dgm:pt>
    <dgm:pt modelId="{5578625D-9C2B-47B9-819B-61DE8C446FCF}" type="pres">
      <dgm:prSet presAssocID="{EE212ACC-94C4-4AD2-9CD0-965A6C3CF6E3}" presName="spaceRect" presStyleCnt="0"/>
      <dgm:spPr/>
    </dgm:pt>
    <dgm:pt modelId="{E9DCA2F8-75A3-4960-8A04-9FA159608580}" type="pres">
      <dgm:prSet presAssocID="{EE212ACC-94C4-4AD2-9CD0-965A6C3CF6E3}" presName="parTx" presStyleLbl="revTx" presStyleIdx="0" presStyleCnt="5">
        <dgm:presLayoutVars>
          <dgm:chMax val="0"/>
          <dgm:chPref val="0"/>
        </dgm:presLayoutVars>
      </dgm:prSet>
      <dgm:spPr/>
    </dgm:pt>
    <dgm:pt modelId="{CEA5694A-4C1E-48A2-999C-C7C02D2A4CB6}" type="pres">
      <dgm:prSet presAssocID="{E5189015-45AE-430C-8816-832C9630D814}" presName="sibTrans" presStyleCnt="0"/>
      <dgm:spPr/>
    </dgm:pt>
    <dgm:pt modelId="{13B7BB64-9D8A-475F-8C66-722C6C54E770}" type="pres">
      <dgm:prSet presAssocID="{D9C2AFFD-7240-49C3-9C16-923C8456C2FF}" presName="compNode" presStyleCnt="0"/>
      <dgm:spPr/>
    </dgm:pt>
    <dgm:pt modelId="{4300C8E6-EDE6-4299-8756-ECC06DB49029}" type="pres">
      <dgm:prSet presAssocID="{D9C2AFFD-7240-49C3-9C16-923C8456C2FF}" presName="bgRect" presStyleLbl="bgShp" presStyleIdx="1" presStyleCnt="5"/>
      <dgm:spPr/>
    </dgm:pt>
    <dgm:pt modelId="{64362B56-536D-451F-AB02-45F1DAB036A4}" type="pres">
      <dgm:prSet presAssocID="{D9C2AFFD-7240-49C3-9C16-923C8456C2FF}"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choolhouse"/>
        </a:ext>
      </dgm:extLst>
    </dgm:pt>
    <dgm:pt modelId="{E8882869-A481-4776-BC19-EC076D49A589}" type="pres">
      <dgm:prSet presAssocID="{D9C2AFFD-7240-49C3-9C16-923C8456C2FF}" presName="spaceRect" presStyleCnt="0"/>
      <dgm:spPr/>
    </dgm:pt>
    <dgm:pt modelId="{257615D5-C34C-4D3E-B162-C9052121C36D}" type="pres">
      <dgm:prSet presAssocID="{D9C2AFFD-7240-49C3-9C16-923C8456C2FF}" presName="parTx" presStyleLbl="revTx" presStyleIdx="1" presStyleCnt="5">
        <dgm:presLayoutVars>
          <dgm:chMax val="0"/>
          <dgm:chPref val="0"/>
        </dgm:presLayoutVars>
      </dgm:prSet>
      <dgm:spPr/>
    </dgm:pt>
    <dgm:pt modelId="{4FFFF378-D433-41A1-B3C5-51CDDACF9815}" type="pres">
      <dgm:prSet presAssocID="{AB84E359-7162-4CC8-BD68-E51075EAB3DD}" presName="sibTrans" presStyleCnt="0"/>
      <dgm:spPr/>
    </dgm:pt>
    <dgm:pt modelId="{984E28A8-DE8F-4EAC-878E-D90AA267B915}" type="pres">
      <dgm:prSet presAssocID="{C968080F-0295-40B1-965E-E3068AC7DE90}" presName="compNode" presStyleCnt="0"/>
      <dgm:spPr/>
    </dgm:pt>
    <dgm:pt modelId="{76992114-C154-45A4-BDE6-62AFF9B3A855}" type="pres">
      <dgm:prSet presAssocID="{C968080F-0295-40B1-965E-E3068AC7DE90}" presName="bgRect" presStyleLbl="bgShp" presStyleIdx="2" presStyleCnt="5"/>
      <dgm:spPr/>
    </dgm:pt>
    <dgm:pt modelId="{02878ED9-4174-491E-8CDE-19B5965EE2B2}" type="pres">
      <dgm:prSet presAssocID="{C968080F-0295-40B1-965E-E3068AC7DE90}"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Farm scene"/>
        </a:ext>
      </dgm:extLst>
    </dgm:pt>
    <dgm:pt modelId="{9BDA46EE-C9E5-400F-A941-0CB0E41F1CC9}" type="pres">
      <dgm:prSet presAssocID="{C968080F-0295-40B1-965E-E3068AC7DE90}" presName="spaceRect" presStyleCnt="0"/>
      <dgm:spPr/>
    </dgm:pt>
    <dgm:pt modelId="{30C05087-B2D4-4549-BD52-8227619D5E83}" type="pres">
      <dgm:prSet presAssocID="{C968080F-0295-40B1-965E-E3068AC7DE90}" presName="parTx" presStyleLbl="revTx" presStyleIdx="2" presStyleCnt="5">
        <dgm:presLayoutVars>
          <dgm:chMax val="0"/>
          <dgm:chPref val="0"/>
        </dgm:presLayoutVars>
      </dgm:prSet>
      <dgm:spPr/>
    </dgm:pt>
    <dgm:pt modelId="{7E743CC0-CAE9-4A48-8C40-C13A261959D5}" type="pres">
      <dgm:prSet presAssocID="{EB1C7D72-2129-44D5-B448-4CDA5D3EA423}" presName="sibTrans" presStyleCnt="0"/>
      <dgm:spPr/>
    </dgm:pt>
    <dgm:pt modelId="{92D15DD4-3907-4413-8B8C-758D5F48D407}" type="pres">
      <dgm:prSet presAssocID="{73532198-F699-472F-8909-C1F3D7B33084}" presName="compNode" presStyleCnt="0"/>
      <dgm:spPr/>
    </dgm:pt>
    <dgm:pt modelId="{7036AE51-84A2-4CDB-9CF3-943F0D604747}" type="pres">
      <dgm:prSet presAssocID="{73532198-F699-472F-8909-C1F3D7B33084}" presName="bgRect" presStyleLbl="bgShp" presStyleIdx="3" presStyleCnt="5"/>
      <dgm:spPr/>
    </dgm:pt>
    <dgm:pt modelId="{7A8D0031-DA2D-4D05-A3A1-E4B23AC746F0}" type="pres">
      <dgm:prSet presAssocID="{73532198-F699-472F-8909-C1F3D7B33084}"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Dollar"/>
        </a:ext>
      </dgm:extLst>
    </dgm:pt>
    <dgm:pt modelId="{6C3C4380-632C-49C0-94D9-7D492A79ABD5}" type="pres">
      <dgm:prSet presAssocID="{73532198-F699-472F-8909-C1F3D7B33084}" presName="spaceRect" presStyleCnt="0"/>
      <dgm:spPr/>
    </dgm:pt>
    <dgm:pt modelId="{5743BB26-7D62-4321-8226-704B4C3A58BF}" type="pres">
      <dgm:prSet presAssocID="{73532198-F699-472F-8909-C1F3D7B33084}" presName="parTx" presStyleLbl="revTx" presStyleIdx="3" presStyleCnt="5">
        <dgm:presLayoutVars>
          <dgm:chMax val="0"/>
          <dgm:chPref val="0"/>
        </dgm:presLayoutVars>
      </dgm:prSet>
      <dgm:spPr/>
    </dgm:pt>
    <dgm:pt modelId="{0C76036E-2906-4785-8F58-25EEF111CBE3}" type="pres">
      <dgm:prSet presAssocID="{9ED4C485-FE51-45ED-8538-71AF00A2FBB7}" presName="sibTrans" presStyleCnt="0"/>
      <dgm:spPr/>
    </dgm:pt>
    <dgm:pt modelId="{D3454619-27D1-4185-93D6-EC51B3CBE6BA}" type="pres">
      <dgm:prSet presAssocID="{201B2C22-DA6C-4BBB-82D5-A6489566B829}" presName="compNode" presStyleCnt="0"/>
      <dgm:spPr/>
    </dgm:pt>
    <dgm:pt modelId="{9D2568E4-4FC1-4E1F-984A-12364F5B4F0C}" type="pres">
      <dgm:prSet presAssocID="{201B2C22-DA6C-4BBB-82D5-A6489566B829}" presName="bgRect" presStyleLbl="bgShp" presStyleIdx="4" presStyleCnt="5"/>
      <dgm:spPr/>
    </dgm:pt>
    <dgm:pt modelId="{0E387BAF-E13D-4AD0-8713-C8CA9C4102DD}" type="pres">
      <dgm:prSet presAssocID="{201B2C22-DA6C-4BBB-82D5-A6489566B829}"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Detective"/>
        </a:ext>
      </dgm:extLst>
    </dgm:pt>
    <dgm:pt modelId="{2DF378A9-6135-45A2-8502-E7A6760CA1E5}" type="pres">
      <dgm:prSet presAssocID="{201B2C22-DA6C-4BBB-82D5-A6489566B829}" presName="spaceRect" presStyleCnt="0"/>
      <dgm:spPr/>
    </dgm:pt>
    <dgm:pt modelId="{943607C8-97CE-45B2-8987-D288A02CD8E9}" type="pres">
      <dgm:prSet presAssocID="{201B2C22-DA6C-4BBB-82D5-A6489566B829}" presName="parTx" presStyleLbl="revTx" presStyleIdx="4" presStyleCnt="5">
        <dgm:presLayoutVars>
          <dgm:chMax val="0"/>
          <dgm:chPref val="0"/>
        </dgm:presLayoutVars>
      </dgm:prSet>
      <dgm:spPr/>
    </dgm:pt>
  </dgm:ptLst>
  <dgm:cxnLst>
    <dgm:cxn modelId="{90D1021E-7EC7-4386-8FAA-6C06CA4BF89F}" type="presOf" srcId="{D9C2AFFD-7240-49C3-9C16-923C8456C2FF}" destId="{257615D5-C34C-4D3E-B162-C9052121C36D}" srcOrd="0" destOrd="0" presId="urn:microsoft.com/office/officeart/2018/2/layout/IconVerticalSolidList"/>
    <dgm:cxn modelId="{B82FF629-61B3-4280-927D-42A48FB43A33}" srcId="{E3207DE5-D86D-48C2-B614-BB43EB83D4BA}" destId="{D9C2AFFD-7240-49C3-9C16-923C8456C2FF}" srcOrd="1" destOrd="0" parTransId="{0D38546A-E910-40FD-A84C-D6243574C223}" sibTransId="{AB84E359-7162-4CC8-BD68-E51075EAB3DD}"/>
    <dgm:cxn modelId="{4D3FA232-E69D-4E5D-88F2-995C03E5D66F}" type="presOf" srcId="{73532198-F699-472F-8909-C1F3D7B33084}" destId="{5743BB26-7D62-4321-8226-704B4C3A58BF}" srcOrd="0" destOrd="0" presId="urn:microsoft.com/office/officeart/2018/2/layout/IconVerticalSolidList"/>
    <dgm:cxn modelId="{D53C7536-1F0A-4E5B-B753-AE7703C5EDA3}" srcId="{E3207DE5-D86D-48C2-B614-BB43EB83D4BA}" destId="{EE212ACC-94C4-4AD2-9CD0-965A6C3CF6E3}" srcOrd="0" destOrd="0" parTransId="{ADFEDD19-6264-4695-92D7-B7480860F898}" sibTransId="{E5189015-45AE-430C-8816-832C9630D814}"/>
    <dgm:cxn modelId="{12E8463E-3817-4983-BC12-F2CCD5C5C250}" srcId="{E3207DE5-D86D-48C2-B614-BB43EB83D4BA}" destId="{73532198-F699-472F-8909-C1F3D7B33084}" srcOrd="3" destOrd="0" parTransId="{EF9F7320-8538-497E-9C2A-299058E73A84}" sibTransId="{9ED4C485-FE51-45ED-8538-71AF00A2FBB7}"/>
    <dgm:cxn modelId="{35085D47-6BC9-4026-85AB-C38E85AF4635}" type="presOf" srcId="{C968080F-0295-40B1-965E-E3068AC7DE90}" destId="{30C05087-B2D4-4549-BD52-8227619D5E83}" srcOrd="0" destOrd="0" presId="urn:microsoft.com/office/officeart/2018/2/layout/IconVerticalSolidList"/>
    <dgm:cxn modelId="{08A1936E-4707-4BFF-97D7-098C9EB64913}" type="presOf" srcId="{201B2C22-DA6C-4BBB-82D5-A6489566B829}" destId="{943607C8-97CE-45B2-8987-D288A02CD8E9}" srcOrd="0" destOrd="0" presId="urn:microsoft.com/office/officeart/2018/2/layout/IconVerticalSolidList"/>
    <dgm:cxn modelId="{C131C04E-4FC0-493C-95AE-D63A0841C1F1}" type="presOf" srcId="{E3207DE5-D86D-48C2-B614-BB43EB83D4BA}" destId="{471FA3BB-ABAB-4E22-8A04-4A614CA1E7CD}" srcOrd="0" destOrd="0" presId="urn:microsoft.com/office/officeart/2018/2/layout/IconVerticalSolidList"/>
    <dgm:cxn modelId="{830EEE77-2B00-4FA1-805C-BBB618EA6E94}" type="presOf" srcId="{EE212ACC-94C4-4AD2-9CD0-965A6C3CF6E3}" destId="{E9DCA2F8-75A3-4960-8A04-9FA159608580}" srcOrd="0" destOrd="0" presId="urn:microsoft.com/office/officeart/2018/2/layout/IconVerticalSolidList"/>
    <dgm:cxn modelId="{DBF9B0A6-1E06-4DF7-8968-54BB03ED9EE0}" srcId="{E3207DE5-D86D-48C2-B614-BB43EB83D4BA}" destId="{C968080F-0295-40B1-965E-E3068AC7DE90}" srcOrd="2" destOrd="0" parTransId="{D46FDABC-0C48-49AC-89D0-B8A44CE29788}" sibTransId="{EB1C7D72-2129-44D5-B448-4CDA5D3EA423}"/>
    <dgm:cxn modelId="{DC53F7E6-D2EB-4ED6-8E6A-E6D8193678FF}" srcId="{E3207DE5-D86D-48C2-B614-BB43EB83D4BA}" destId="{201B2C22-DA6C-4BBB-82D5-A6489566B829}" srcOrd="4" destOrd="0" parTransId="{4932F7C2-F400-4A4B-9EC2-8B4A2D54D2E6}" sibTransId="{EFB1BC0C-30BB-43E2-B73C-239191CF93D1}"/>
    <dgm:cxn modelId="{D6198C20-6FFC-4C3B-AAE0-D4A20A1B6825}" type="presParOf" srcId="{471FA3BB-ABAB-4E22-8A04-4A614CA1E7CD}" destId="{44AAEEBC-DA1A-4C35-9D3A-043A1F125D15}" srcOrd="0" destOrd="0" presId="urn:microsoft.com/office/officeart/2018/2/layout/IconVerticalSolidList"/>
    <dgm:cxn modelId="{A4CC361C-2FB2-4CC7-A5B5-2334AD9E8DE3}" type="presParOf" srcId="{44AAEEBC-DA1A-4C35-9D3A-043A1F125D15}" destId="{BDBFD385-1349-48FF-A192-FC7D21BEE2AA}" srcOrd="0" destOrd="0" presId="urn:microsoft.com/office/officeart/2018/2/layout/IconVerticalSolidList"/>
    <dgm:cxn modelId="{12987354-8579-486F-AC50-D26F1B62945E}" type="presParOf" srcId="{44AAEEBC-DA1A-4C35-9D3A-043A1F125D15}" destId="{648E1D32-AEEC-4A20-A4ED-390379ECA8D9}" srcOrd="1" destOrd="0" presId="urn:microsoft.com/office/officeart/2018/2/layout/IconVerticalSolidList"/>
    <dgm:cxn modelId="{D99A236B-8723-4CA1-A9F3-95A90FD04836}" type="presParOf" srcId="{44AAEEBC-DA1A-4C35-9D3A-043A1F125D15}" destId="{5578625D-9C2B-47B9-819B-61DE8C446FCF}" srcOrd="2" destOrd="0" presId="urn:microsoft.com/office/officeart/2018/2/layout/IconVerticalSolidList"/>
    <dgm:cxn modelId="{FFE4B296-2246-48B3-879B-1A303A50D865}" type="presParOf" srcId="{44AAEEBC-DA1A-4C35-9D3A-043A1F125D15}" destId="{E9DCA2F8-75A3-4960-8A04-9FA159608580}" srcOrd="3" destOrd="0" presId="urn:microsoft.com/office/officeart/2018/2/layout/IconVerticalSolidList"/>
    <dgm:cxn modelId="{7D9FF4C7-8AA7-4E42-9D31-B86701447C15}" type="presParOf" srcId="{471FA3BB-ABAB-4E22-8A04-4A614CA1E7CD}" destId="{CEA5694A-4C1E-48A2-999C-C7C02D2A4CB6}" srcOrd="1" destOrd="0" presId="urn:microsoft.com/office/officeart/2018/2/layout/IconVerticalSolidList"/>
    <dgm:cxn modelId="{14DFF39E-2C67-4936-9E0B-BE632EAFFDC7}" type="presParOf" srcId="{471FA3BB-ABAB-4E22-8A04-4A614CA1E7CD}" destId="{13B7BB64-9D8A-475F-8C66-722C6C54E770}" srcOrd="2" destOrd="0" presId="urn:microsoft.com/office/officeart/2018/2/layout/IconVerticalSolidList"/>
    <dgm:cxn modelId="{2F207EDB-E322-4F2E-BB7E-2AAD5909C7D7}" type="presParOf" srcId="{13B7BB64-9D8A-475F-8C66-722C6C54E770}" destId="{4300C8E6-EDE6-4299-8756-ECC06DB49029}" srcOrd="0" destOrd="0" presId="urn:microsoft.com/office/officeart/2018/2/layout/IconVerticalSolidList"/>
    <dgm:cxn modelId="{2D01CDAC-620D-49C0-8166-596D278DFBA4}" type="presParOf" srcId="{13B7BB64-9D8A-475F-8C66-722C6C54E770}" destId="{64362B56-536D-451F-AB02-45F1DAB036A4}" srcOrd="1" destOrd="0" presId="urn:microsoft.com/office/officeart/2018/2/layout/IconVerticalSolidList"/>
    <dgm:cxn modelId="{74F2BF7C-26E3-496D-BCED-37B7BE2A25FB}" type="presParOf" srcId="{13B7BB64-9D8A-475F-8C66-722C6C54E770}" destId="{E8882869-A481-4776-BC19-EC076D49A589}" srcOrd="2" destOrd="0" presId="urn:microsoft.com/office/officeart/2018/2/layout/IconVerticalSolidList"/>
    <dgm:cxn modelId="{D583E409-8685-4433-9F4E-7402EB0EC1F4}" type="presParOf" srcId="{13B7BB64-9D8A-475F-8C66-722C6C54E770}" destId="{257615D5-C34C-4D3E-B162-C9052121C36D}" srcOrd="3" destOrd="0" presId="urn:microsoft.com/office/officeart/2018/2/layout/IconVerticalSolidList"/>
    <dgm:cxn modelId="{BF72D4C7-AF44-4CEE-B930-6BDBE5B08D73}" type="presParOf" srcId="{471FA3BB-ABAB-4E22-8A04-4A614CA1E7CD}" destId="{4FFFF378-D433-41A1-B3C5-51CDDACF9815}" srcOrd="3" destOrd="0" presId="urn:microsoft.com/office/officeart/2018/2/layout/IconVerticalSolidList"/>
    <dgm:cxn modelId="{6BE400EF-A9C1-4715-934D-0B9ADF4D975A}" type="presParOf" srcId="{471FA3BB-ABAB-4E22-8A04-4A614CA1E7CD}" destId="{984E28A8-DE8F-4EAC-878E-D90AA267B915}" srcOrd="4" destOrd="0" presId="urn:microsoft.com/office/officeart/2018/2/layout/IconVerticalSolidList"/>
    <dgm:cxn modelId="{59D763C8-D7B2-432B-AE93-6632C3B2CAD0}" type="presParOf" srcId="{984E28A8-DE8F-4EAC-878E-D90AA267B915}" destId="{76992114-C154-45A4-BDE6-62AFF9B3A855}" srcOrd="0" destOrd="0" presId="urn:microsoft.com/office/officeart/2018/2/layout/IconVerticalSolidList"/>
    <dgm:cxn modelId="{6C508F7F-4907-4476-8A3D-E43F8A3658D0}" type="presParOf" srcId="{984E28A8-DE8F-4EAC-878E-D90AA267B915}" destId="{02878ED9-4174-491E-8CDE-19B5965EE2B2}" srcOrd="1" destOrd="0" presId="urn:microsoft.com/office/officeart/2018/2/layout/IconVerticalSolidList"/>
    <dgm:cxn modelId="{A97DBB95-20EC-426C-BEB7-22B539A712BB}" type="presParOf" srcId="{984E28A8-DE8F-4EAC-878E-D90AA267B915}" destId="{9BDA46EE-C9E5-400F-A941-0CB0E41F1CC9}" srcOrd="2" destOrd="0" presId="urn:microsoft.com/office/officeart/2018/2/layout/IconVerticalSolidList"/>
    <dgm:cxn modelId="{F29BEE91-75B9-4BA1-AAA9-3C9947052270}" type="presParOf" srcId="{984E28A8-DE8F-4EAC-878E-D90AA267B915}" destId="{30C05087-B2D4-4549-BD52-8227619D5E83}" srcOrd="3" destOrd="0" presId="urn:microsoft.com/office/officeart/2018/2/layout/IconVerticalSolidList"/>
    <dgm:cxn modelId="{F7DC9086-0D98-4231-BCDB-381C853638E3}" type="presParOf" srcId="{471FA3BB-ABAB-4E22-8A04-4A614CA1E7CD}" destId="{7E743CC0-CAE9-4A48-8C40-C13A261959D5}" srcOrd="5" destOrd="0" presId="urn:microsoft.com/office/officeart/2018/2/layout/IconVerticalSolidList"/>
    <dgm:cxn modelId="{7FAD15F1-092D-4088-85CB-DBE4A168175A}" type="presParOf" srcId="{471FA3BB-ABAB-4E22-8A04-4A614CA1E7CD}" destId="{92D15DD4-3907-4413-8B8C-758D5F48D407}" srcOrd="6" destOrd="0" presId="urn:microsoft.com/office/officeart/2018/2/layout/IconVerticalSolidList"/>
    <dgm:cxn modelId="{94BA88E5-D981-4651-AE97-EA380D73F80C}" type="presParOf" srcId="{92D15DD4-3907-4413-8B8C-758D5F48D407}" destId="{7036AE51-84A2-4CDB-9CF3-943F0D604747}" srcOrd="0" destOrd="0" presId="urn:microsoft.com/office/officeart/2018/2/layout/IconVerticalSolidList"/>
    <dgm:cxn modelId="{5B113429-5F3F-48FB-A593-6D8D6D32C426}" type="presParOf" srcId="{92D15DD4-3907-4413-8B8C-758D5F48D407}" destId="{7A8D0031-DA2D-4D05-A3A1-E4B23AC746F0}" srcOrd="1" destOrd="0" presId="urn:microsoft.com/office/officeart/2018/2/layout/IconVerticalSolidList"/>
    <dgm:cxn modelId="{F29E41ED-17C0-41BC-A5EF-5EA44F57F5B8}" type="presParOf" srcId="{92D15DD4-3907-4413-8B8C-758D5F48D407}" destId="{6C3C4380-632C-49C0-94D9-7D492A79ABD5}" srcOrd="2" destOrd="0" presId="urn:microsoft.com/office/officeart/2018/2/layout/IconVerticalSolidList"/>
    <dgm:cxn modelId="{3B77D9DF-6922-4BDA-B676-821EBD42091E}" type="presParOf" srcId="{92D15DD4-3907-4413-8B8C-758D5F48D407}" destId="{5743BB26-7D62-4321-8226-704B4C3A58BF}" srcOrd="3" destOrd="0" presId="urn:microsoft.com/office/officeart/2018/2/layout/IconVerticalSolidList"/>
    <dgm:cxn modelId="{FE541CD0-57B3-4477-A013-FF4A77289AF4}" type="presParOf" srcId="{471FA3BB-ABAB-4E22-8A04-4A614CA1E7CD}" destId="{0C76036E-2906-4785-8F58-25EEF111CBE3}" srcOrd="7" destOrd="0" presId="urn:microsoft.com/office/officeart/2018/2/layout/IconVerticalSolidList"/>
    <dgm:cxn modelId="{9A6E832C-1343-44EA-9178-43DC311F28BE}" type="presParOf" srcId="{471FA3BB-ABAB-4E22-8A04-4A614CA1E7CD}" destId="{D3454619-27D1-4185-93D6-EC51B3CBE6BA}" srcOrd="8" destOrd="0" presId="urn:microsoft.com/office/officeart/2018/2/layout/IconVerticalSolidList"/>
    <dgm:cxn modelId="{56D0FB43-B9EC-434B-928B-66AB86C1FFA0}" type="presParOf" srcId="{D3454619-27D1-4185-93D6-EC51B3CBE6BA}" destId="{9D2568E4-4FC1-4E1F-984A-12364F5B4F0C}" srcOrd="0" destOrd="0" presId="urn:microsoft.com/office/officeart/2018/2/layout/IconVerticalSolidList"/>
    <dgm:cxn modelId="{2CC64F1C-5DDB-4937-A573-1C344618BC5F}" type="presParOf" srcId="{D3454619-27D1-4185-93D6-EC51B3CBE6BA}" destId="{0E387BAF-E13D-4AD0-8713-C8CA9C4102DD}" srcOrd="1" destOrd="0" presId="urn:microsoft.com/office/officeart/2018/2/layout/IconVerticalSolidList"/>
    <dgm:cxn modelId="{EDD8C166-2DDE-4931-800C-63716BE79EAE}" type="presParOf" srcId="{D3454619-27D1-4185-93D6-EC51B3CBE6BA}" destId="{2DF378A9-6135-45A2-8502-E7A6760CA1E5}" srcOrd="2" destOrd="0" presId="urn:microsoft.com/office/officeart/2018/2/layout/IconVerticalSolidList"/>
    <dgm:cxn modelId="{219ADDEE-C441-4D56-8A0F-85229674DABA}" type="presParOf" srcId="{D3454619-27D1-4185-93D6-EC51B3CBE6BA}" destId="{943607C8-97CE-45B2-8987-D288A02CD8E9}"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4F91F0B-148C-4179-B56D-D6D6CC2A28A1}" type="doc">
      <dgm:prSet loTypeId="urn:microsoft.com/office/officeart/2018/5/layout/IconCircle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C2E5052F-5361-4B12-BF2E-22423FD4C36E}">
      <dgm:prSet/>
      <dgm:spPr/>
      <dgm:t>
        <a:bodyPr/>
        <a:lstStyle/>
        <a:p>
          <a:pPr>
            <a:defRPr cap="all"/>
          </a:pPr>
          <a:r>
            <a:rPr lang="en-GB" dirty="0"/>
            <a:t>Increased responsibility and accountability </a:t>
          </a:r>
          <a:endParaRPr lang="en-US" dirty="0"/>
        </a:p>
      </dgm:t>
    </dgm:pt>
    <dgm:pt modelId="{D8C0331C-0BB6-4EAE-9E74-F349EA790B0F}" type="parTrans" cxnId="{8037836D-2433-4626-9CE0-06858576A4A7}">
      <dgm:prSet/>
      <dgm:spPr/>
      <dgm:t>
        <a:bodyPr/>
        <a:lstStyle/>
        <a:p>
          <a:endParaRPr lang="en-US"/>
        </a:p>
      </dgm:t>
    </dgm:pt>
    <dgm:pt modelId="{BA8E57FB-5D3F-4C58-AD07-DA160B86FC1B}" type="sibTrans" cxnId="{8037836D-2433-4626-9CE0-06858576A4A7}">
      <dgm:prSet/>
      <dgm:spPr/>
      <dgm:t>
        <a:bodyPr/>
        <a:lstStyle/>
        <a:p>
          <a:endParaRPr lang="en-US"/>
        </a:p>
      </dgm:t>
    </dgm:pt>
    <dgm:pt modelId="{9CD5EBB1-012C-4A3C-B882-9D102CC48F8D}">
      <dgm:prSet/>
      <dgm:spPr/>
      <dgm:t>
        <a:bodyPr/>
        <a:lstStyle/>
        <a:p>
          <a:pPr>
            <a:defRPr cap="all"/>
          </a:pPr>
          <a:r>
            <a:rPr lang="en-GB" dirty="0"/>
            <a:t>Effective and efficient use of resources</a:t>
          </a:r>
          <a:endParaRPr lang="en-US" dirty="0"/>
        </a:p>
      </dgm:t>
    </dgm:pt>
    <dgm:pt modelId="{42634198-B139-4673-9AF0-5599FC2B2ECE}" type="parTrans" cxnId="{8B7195EA-3260-4BA0-A2B7-0D37C19AFC80}">
      <dgm:prSet/>
      <dgm:spPr/>
      <dgm:t>
        <a:bodyPr/>
        <a:lstStyle/>
        <a:p>
          <a:endParaRPr lang="en-US"/>
        </a:p>
      </dgm:t>
    </dgm:pt>
    <dgm:pt modelId="{B96D51DB-F872-4688-9968-967249A8889B}" type="sibTrans" cxnId="{8B7195EA-3260-4BA0-A2B7-0D37C19AFC80}">
      <dgm:prSet/>
      <dgm:spPr/>
      <dgm:t>
        <a:bodyPr/>
        <a:lstStyle/>
        <a:p>
          <a:endParaRPr lang="en-US"/>
        </a:p>
      </dgm:t>
    </dgm:pt>
    <dgm:pt modelId="{1D250B05-7CC6-436A-911E-B4E4B075EFB4}">
      <dgm:prSet/>
      <dgm:spPr/>
      <dgm:t>
        <a:bodyPr/>
        <a:lstStyle/>
        <a:p>
          <a:pPr>
            <a:defRPr cap="all"/>
          </a:pPr>
          <a:r>
            <a:rPr lang="en-GB" dirty="0"/>
            <a:t>Uniqueness and adaptability </a:t>
          </a:r>
          <a:endParaRPr lang="en-US" dirty="0"/>
        </a:p>
      </dgm:t>
    </dgm:pt>
    <dgm:pt modelId="{2CA23CBA-43C1-4D22-B3A7-738D9206B181}" type="parTrans" cxnId="{CA06B0C6-4B85-4F38-8ACE-01381469E1C5}">
      <dgm:prSet/>
      <dgm:spPr/>
      <dgm:t>
        <a:bodyPr/>
        <a:lstStyle/>
        <a:p>
          <a:endParaRPr lang="en-US"/>
        </a:p>
      </dgm:t>
    </dgm:pt>
    <dgm:pt modelId="{C293CCB2-C180-48DD-AE16-C1BBC20DF417}" type="sibTrans" cxnId="{CA06B0C6-4B85-4F38-8ACE-01381469E1C5}">
      <dgm:prSet/>
      <dgm:spPr/>
      <dgm:t>
        <a:bodyPr/>
        <a:lstStyle/>
        <a:p>
          <a:endParaRPr lang="en-US"/>
        </a:p>
      </dgm:t>
    </dgm:pt>
    <dgm:pt modelId="{CF467FD2-1082-46E6-AB0B-EA82B4E8175E}">
      <dgm:prSet/>
      <dgm:spPr/>
      <dgm:t>
        <a:bodyPr/>
        <a:lstStyle/>
        <a:p>
          <a:pPr>
            <a:defRPr cap="all"/>
          </a:pPr>
          <a:r>
            <a:rPr lang="en-GB" dirty="0"/>
            <a:t>Quality educational experience</a:t>
          </a:r>
          <a:endParaRPr lang="en-US" dirty="0"/>
        </a:p>
      </dgm:t>
    </dgm:pt>
    <dgm:pt modelId="{BF9A5258-A93F-42AB-BC33-18082DCD6F55}" type="parTrans" cxnId="{B1E2CE9D-8ADF-4D68-9993-2ED2EE24D266}">
      <dgm:prSet/>
      <dgm:spPr/>
      <dgm:t>
        <a:bodyPr/>
        <a:lstStyle/>
        <a:p>
          <a:endParaRPr lang="en-US"/>
        </a:p>
      </dgm:t>
    </dgm:pt>
    <dgm:pt modelId="{2A2D786C-B4F1-44B4-AED5-DF6B3C14A0EB}" type="sibTrans" cxnId="{B1E2CE9D-8ADF-4D68-9993-2ED2EE24D266}">
      <dgm:prSet/>
      <dgm:spPr/>
      <dgm:t>
        <a:bodyPr/>
        <a:lstStyle/>
        <a:p>
          <a:endParaRPr lang="en-US"/>
        </a:p>
      </dgm:t>
    </dgm:pt>
    <dgm:pt modelId="{8A88CABF-EA2E-45DF-9412-EA67C473D8DD}" type="pres">
      <dgm:prSet presAssocID="{F4F91F0B-148C-4179-B56D-D6D6CC2A28A1}" presName="root" presStyleCnt="0">
        <dgm:presLayoutVars>
          <dgm:dir/>
          <dgm:resizeHandles val="exact"/>
        </dgm:presLayoutVars>
      </dgm:prSet>
      <dgm:spPr/>
    </dgm:pt>
    <dgm:pt modelId="{AE7CC25A-599E-451E-ADDD-6264E4D1BE2F}" type="pres">
      <dgm:prSet presAssocID="{C2E5052F-5361-4B12-BF2E-22423FD4C36E}" presName="compNode" presStyleCnt="0"/>
      <dgm:spPr/>
    </dgm:pt>
    <dgm:pt modelId="{305406B5-DD48-4A8D-8A4E-4BCDFAEF5472}" type="pres">
      <dgm:prSet presAssocID="{C2E5052F-5361-4B12-BF2E-22423FD4C36E}" presName="iconBgRect" presStyleLbl="bgShp" presStyleIdx="0" presStyleCnt="4"/>
      <dgm:spPr/>
    </dgm:pt>
    <dgm:pt modelId="{F3081154-2127-43D2-A08B-55869659D636}" type="pres">
      <dgm:prSet presAssocID="{C2E5052F-5361-4B12-BF2E-22423FD4C36E}"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Upward trend"/>
        </a:ext>
      </dgm:extLst>
    </dgm:pt>
    <dgm:pt modelId="{0028EDE4-646E-4531-BB42-E1FA866908A3}" type="pres">
      <dgm:prSet presAssocID="{C2E5052F-5361-4B12-BF2E-22423FD4C36E}" presName="spaceRect" presStyleCnt="0"/>
      <dgm:spPr/>
    </dgm:pt>
    <dgm:pt modelId="{712F0A6F-E88B-4AB6-A864-9B47ACD15F45}" type="pres">
      <dgm:prSet presAssocID="{C2E5052F-5361-4B12-BF2E-22423FD4C36E}" presName="textRect" presStyleLbl="revTx" presStyleIdx="0" presStyleCnt="4">
        <dgm:presLayoutVars>
          <dgm:chMax val="1"/>
          <dgm:chPref val="1"/>
        </dgm:presLayoutVars>
      </dgm:prSet>
      <dgm:spPr/>
    </dgm:pt>
    <dgm:pt modelId="{335465F8-32CC-485C-BEBB-D910978925BB}" type="pres">
      <dgm:prSet presAssocID="{BA8E57FB-5D3F-4C58-AD07-DA160B86FC1B}" presName="sibTrans" presStyleCnt="0"/>
      <dgm:spPr/>
    </dgm:pt>
    <dgm:pt modelId="{7135D89B-E431-4B23-B763-1B21E636D226}" type="pres">
      <dgm:prSet presAssocID="{9CD5EBB1-012C-4A3C-B882-9D102CC48F8D}" presName="compNode" presStyleCnt="0"/>
      <dgm:spPr/>
    </dgm:pt>
    <dgm:pt modelId="{8220EFDE-788B-4FEE-8CE8-E569E6E7BDA9}" type="pres">
      <dgm:prSet presAssocID="{9CD5EBB1-012C-4A3C-B882-9D102CC48F8D}" presName="iconBgRect" presStyleLbl="bgShp" presStyleIdx="1" presStyleCnt="4"/>
      <dgm:spPr/>
    </dgm:pt>
    <dgm:pt modelId="{60BDCB7C-5392-439E-913D-BF33E426150B}" type="pres">
      <dgm:prSet presAssocID="{9CD5EBB1-012C-4A3C-B882-9D102CC48F8D}"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ullseye"/>
        </a:ext>
      </dgm:extLst>
    </dgm:pt>
    <dgm:pt modelId="{74162B25-F90A-4FA3-B01C-5D9D9B2CB51B}" type="pres">
      <dgm:prSet presAssocID="{9CD5EBB1-012C-4A3C-B882-9D102CC48F8D}" presName="spaceRect" presStyleCnt="0"/>
      <dgm:spPr/>
    </dgm:pt>
    <dgm:pt modelId="{28DD8614-C45A-441A-BE45-2EE37333B6AB}" type="pres">
      <dgm:prSet presAssocID="{9CD5EBB1-012C-4A3C-B882-9D102CC48F8D}" presName="textRect" presStyleLbl="revTx" presStyleIdx="1" presStyleCnt="4">
        <dgm:presLayoutVars>
          <dgm:chMax val="1"/>
          <dgm:chPref val="1"/>
        </dgm:presLayoutVars>
      </dgm:prSet>
      <dgm:spPr/>
    </dgm:pt>
    <dgm:pt modelId="{9695877B-DF45-43CC-AFA5-FF28100575C7}" type="pres">
      <dgm:prSet presAssocID="{B96D51DB-F872-4688-9968-967249A8889B}" presName="sibTrans" presStyleCnt="0"/>
      <dgm:spPr/>
    </dgm:pt>
    <dgm:pt modelId="{83A3AC84-39D4-4657-A7A9-241BEA108B92}" type="pres">
      <dgm:prSet presAssocID="{1D250B05-7CC6-436A-911E-B4E4B075EFB4}" presName="compNode" presStyleCnt="0"/>
      <dgm:spPr/>
    </dgm:pt>
    <dgm:pt modelId="{4C95D4CF-D2D3-46D6-BF26-92F5B572F52B}" type="pres">
      <dgm:prSet presAssocID="{1D250B05-7CC6-436A-911E-B4E4B075EFB4}" presName="iconBgRect" presStyleLbl="bgShp" presStyleIdx="2" presStyleCnt="4"/>
      <dgm:spPr/>
    </dgm:pt>
    <dgm:pt modelId="{DDE75240-FB1E-4673-9214-EB2F22CFAF4C}" type="pres">
      <dgm:prSet presAssocID="{1D250B05-7CC6-436A-911E-B4E4B075EFB4}"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ead with Gears"/>
        </a:ext>
      </dgm:extLst>
    </dgm:pt>
    <dgm:pt modelId="{4E2AF3E2-CE1C-4F93-A9FD-B51A79F8CA72}" type="pres">
      <dgm:prSet presAssocID="{1D250B05-7CC6-436A-911E-B4E4B075EFB4}" presName="spaceRect" presStyleCnt="0"/>
      <dgm:spPr/>
    </dgm:pt>
    <dgm:pt modelId="{310723C6-1BA6-4DBC-A83C-3FA54731A35C}" type="pres">
      <dgm:prSet presAssocID="{1D250B05-7CC6-436A-911E-B4E4B075EFB4}" presName="textRect" presStyleLbl="revTx" presStyleIdx="2" presStyleCnt="4">
        <dgm:presLayoutVars>
          <dgm:chMax val="1"/>
          <dgm:chPref val="1"/>
        </dgm:presLayoutVars>
      </dgm:prSet>
      <dgm:spPr/>
    </dgm:pt>
    <dgm:pt modelId="{013814CA-195D-42C0-8E89-EF2A18CC3A54}" type="pres">
      <dgm:prSet presAssocID="{C293CCB2-C180-48DD-AE16-C1BBC20DF417}" presName="sibTrans" presStyleCnt="0"/>
      <dgm:spPr/>
    </dgm:pt>
    <dgm:pt modelId="{BFEFEB05-BE54-419F-B685-700E8FD3B179}" type="pres">
      <dgm:prSet presAssocID="{CF467FD2-1082-46E6-AB0B-EA82B4E8175E}" presName="compNode" presStyleCnt="0"/>
      <dgm:spPr/>
    </dgm:pt>
    <dgm:pt modelId="{B565DDCC-A3F0-45A2-98BF-09E06C0AAC41}" type="pres">
      <dgm:prSet presAssocID="{CF467FD2-1082-46E6-AB0B-EA82B4E8175E}" presName="iconBgRect" presStyleLbl="bgShp" presStyleIdx="3" presStyleCnt="4"/>
      <dgm:spPr/>
    </dgm:pt>
    <dgm:pt modelId="{70DAEAE0-C514-401A-816E-5F98BB18E4FF}" type="pres">
      <dgm:prSet presAssocID="{CF467FD2-1082-46E6-AB0B-EA82B4E8175E}"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ooks"/>
        </a:ext>
      </dgm:extLst>
    </dgm:pt>
    <dgm:pt modelId="{60755F52-0C00-4B94-811A-DC3105FDF27E}" type="pres">
      <dgm:prSet presAssocID="{CF467FD2-1082-46E6-AB0B-EA82B4E8175E}" presName="spaceRect" presStyleCnt="0"/>
      <dgm:spPr/>
    </dgm:pt>
    <dgm:pt modelId="{8BB8A633-6C51-4222-AE45-36FE596F1A05}" type="pres">
      <dgm:prSet presAssocID="{CF467FD2-1082-46E6-AB0B-EA82B4E8175E}" presName="textRect" presStyleLbl="revTx" presStyleIdx="3" presStyleCnt="4">
        <dgm:presLayoutVars>
          <dgm:chMax val="1"/>
          <dgm:chPref val="1"/>
        </dgm:presLayoutVars>
      </dgm:prSet>
      <dgm:spPr/>
    </dgm:pt>
  </dgm:ptLst>
  <dgm:cxnLst>
    <dgm:cxn modelId="{24A7E008-0044-4A3B-814C-2F88380CFB9C}" type="presOf" srcId="{1D250B05-7CC6-436A-911E-B4E4B075EFB4}" destId="{310723C6-1BA6-4DBC-A83C-3FA54731A35C}" srcOrd="0" destOrd="0" presId="urn:microsoft.com/office/officeart/2018/5/layout/IconCircleLabelList"/>
    <dgm:cxn modelId="{84BE9A45-2A5D-476D-97F8-7CBE5FFF43D1}" type="presOf" srcId="{CF467FD2-1082-46E6-AB0B-EA82B4E8175E}" destId="{8BB8A633-6C51-4222-AE45-36FE596F1A05}" srcOrd="0" destOrd="0" presId="urn:microsoft.com/office/officeart/2018/5/layout/IconCircleLabelList"/>
    <dgm:cxn modelId="{8037836D-2433-4626-9CE0-06858576A4A7}" srcId="{F4F91F0B-148C-4179-B56D-D6D6CC2A28A1}" destId="{C2E5052F-5361-4B12-BF2E-22423FD4C36E}" srcOrd="0" destOrd="0" parTransId="{D8C0331C-0BB6-4EAE-9E74-F349EA790B0F}" sibTransId="{BA8E57FB-5D3F-4C58-AD07-DA160B86FC1B}"/>
    <dgm:cxn modelId="{244B0D58-97B5-4346-A93D-AEDCF2B8E0D7}" type="presOf" srcId="{F4F91F0B-148C-4179-B56D-D6D6CC2A28A1}" destId="{8A88CABF-EA2E-45DF-9412-EA67C473D8DD}" srcOrd="0" destOrd="0" presId="urn:microsoft.com/office/officeart/2018/5/layout/IconCircleLabelList"/>
    <dgm:cxn modelId="{B1E2CE9D-8ADF-4D68-9993-2ED2EE24D266}" srcId="{F4F91F0B-148C-4179-B56D-D6D6CC2A28A1}" destId="{CF467FD2-1082-46E6-AB0B-EA82B4E8175E}" srcOrd="3" destOrd="0" parTransId="{BF9A5258-A93F-42AB-BC33-18082DCD6F55}" sibTransId="{2A2D786C-B4F1-44B4-AED5-DF6B3C14A0EB}"/>
    <dgm:cxn modelId="{923DBDA9-8F2C-4746-B4C1-950736C09F9B}" type="presOf" srcId="{9CD5EBB1-012C-4A3C-B882-9D102CC48F8D}" destId="{28DD8614-C45A-441A-BE45-2EE37333B6AB}" srcOrd="0" destOrd="0" presId="urn:microsoft.com/office/officeart/2018/5/layout/IconCircleLabelList"/>
    <dgm:cxn modelId="{CA06B0C6-4B85-4F38-8ACE-01381469E1C5}" srcId="{F4F91F0B-148C-4179-B56D-D6D6CC2A28A1}" destId="{1D250B05-7CC6-436A-911E-B4E4B075EFB4}" srcOrd="2" destOrd="0" parTransId="{2CA23CBA-43C1-4D22-B3A7-738D9206B181}" sibTransId="{C293CCB2-C180-48DD-AE16-C1BBC20DF417}"/>
    <dgm:cxn modelId="{AFFB84CF-571C-4948-B52F-62C2DD70603B}" type="presOf" srcId="{C2E5052F-5361-4B12-BF2E-22423FD4C36E}" destId="{712F0A6F-E88B-4AB6-A864-9B47ACD15F45}" srcOrd="0" destOrd="0" presId="urn:microsoft.com/office/officeart/2018/5/layout/IconCircleLabelList"/>
    <dgm:cxn modelId="{8B7195EA-3260-4BA0-A2B7-0D37C19AFC80}" srcId="{F4F91F0B-148C-4179-B56D-D6D6CC2A28A1}" destId="{9CD5EBB1-012C-4A3C-B882-9D102CC48F8D}" srcOrd="1" destOrd="0" parTransId="{42634198-B139-4673-9AF0-5599FC2B2ECE}" sibTransId="{B96D51DB-F872-4688-9968-967249A8889B}"/>
    <dgm:cxn modelId="{A6433ECF-03F4-43B6-851E-E36D876CA995}" type="presParOf" srcId="{8A88CABF-EA2E-45DF-9412-EA67C473D8DD}" destId="{AE7CC25A-599E-451E-ADDD-6264E4D1BE2F}" srcOrd="0" destOrd="0" presId="urn:microsoft.com/office/officeart/2018/5/layout/IconCircleLabelList"/>
    <dgm:cxn modelId="{A246ADC4-61C8-407A-9362-3B383592B7EC}" type="presParOf" srcId="{AE7CC25A-599E-451E-ADDD-6264E4D1BE2F}" destId="{305406B5-DD48-4A8D-8A4E-4BCDFAEF5472}" srcOrd="0" destOrd="0" presId="urn:microsoft.com/office/officeart/2018/5/layout/IconCircleLabelList"/>
    <dgm:cxn modelId="{5697AA6F-05E6-4D74-98A0-D1644668425B}" type="presParOf" srcId="{AE7CC25A-599E-451E-ADDD-6264E4D1BE2F}" destId="{F3081154-2127-43D2-A08B-55869659D636}" srcOrd="1" destOrd="0" presId="urn:microsoft.com/office/officeart/2018/5/layout/IconCircleLabelList"/>
    <dgm:cxn modelId="{88FA6CB4-FE41-48AF-89AA-1B5E04389B99}" type="presParOf" srcId="{AE7CC25A-599E-451E-ADDD-6264E4D1BE2F}" destId="{0028EDE4-646E-4531-BB42-E1FA866908A3}" srcOrd="2" destOrd="0" presId="urn:microsoft.com/office/officeart/2018/5/layout/IconCircleLabelList"/>
    <dgm:cxn modelId="{F984198A-FBDB-41CA-84CC-050B0E5601B6}" type="presParOf" srcId="{AE7CC25A-599E-451E-ADDD-6264E4D1BE2F}" destId="{712F0A6F-E88B-4AB6-A864-9B47ACD15F45}" srcOrd="3" destOrd="0" presId="urn:microsoft.com/office/officeart/2018/5/layout/IconCircleLabelList"/>
    <dgm:cxn modelId="{B84D56F1-B342-492F-A789-C2F3729829E3}" type="presParOf" srcId="{8A88CABF-EA2E-45DF-9412-EA67C473D8DD}" destId="{335465F8-32CC-485C-BEBB-D910978925BB}" srcOrd="1" destOrd="0" presId="urn:microsoft.com/office/officeart/2018/5/layout/IconCircleLabelList"/>
    <dgm:cxn modelId="{ED9FA45A-7464-4D34-93C1-07B90CB4906A}" type="presParOf" srcId="{8A88CABF-EA2E-45DF-9412-EA67C473D8DD}" destId="{7135D89B-E431-4B23-B763-1B21E636D226}" srcOrd="2" destOrd="0" presId="urn:microsoft.com/office/officeart/2018/5/layout/IconCircleLabelList"/>
    <dgm:cxn modelId="{FAD7BD28-6DD6-44BE-B74D-66145A60FD14}" type="presParOf" srcId="{7135D89B-E431-4B23-B763-1B21E636D226}" destId="{8220EFDE-788B-4FEE-8CE8-E569E6E7BDA9}" srcOrd="0" destOrd="0" presId="urn:microsoft.com/office/officeart/2018/5/layout/IconCircleLabelList"/>
    <dgm:cxn modelId="{D7B72377-E272-4E3D-B0E0-C8238A5A3843}" type="presParOf" srcId="{7135D89B-E431-4B23-B763-1B21E636D226}" destId="{60BDCB7C-5392-439E-913D-BF33E426150B}" srcOrd="1" destOrd="0" presId="urn:microsoft.com/office/officeart/2018/5/layout/IconCircleLabelList"/>
    <dgm:cxn modelId="{555C2C88-5FF1-43F3-9F2F-A1506E0E5439}" type="presParOf" srcId="{7135D89B-E431-4B23-B763-1B21E636D226}" destId="{74162B25-F90A-4FA3-B01C-5D9D9B2CB51B}" srcOrd="2" destOrd="0" presId="urn:microsoft.com/office/officeart/2018/5/layout/IconCircleLabelList"/>
    <dgm:cxn modelId="{7A0DA7A2-D87D-43FF-B0F1-64EEAE00541C}" type="presParOf" srcId="{7135D89B-E431-4B23-B763-1B21E636D226}" destId="{28DD8614-C45A-441A-BE45-2EE37333B6AB}" srcOrd="3" destOrd="0" presId="urn:microsoft.com/office/officeart/2018/5/layout/IconCircleLabelList"/>
    <dgm:cxn modelId="{C8D0FB3E-50AC-413A-8A23-9A26E1FD39D3}" type="presParOf" srcId="{8A88CABF-EA2E-45DF-9412-EA67C473D8DD}" destId="{9695877B-DF45-43CC-AFA5-FF28100575C7}" srcOrd="3" destOrd="0" presId="urn:microsoft.com/office/officeart/2018/5/layout/IconCircleLabelList"/>
    <dgm:cxn modelId="{B109BC06-F051-4221-89F2-6DC7D91A39AE}" type="presParOf" srcId="{8A88CABF-EA2E-45DF-9412-EA67C473D8DD}" destId="{83A3AC84-39D4-4657-A7A9-241BEA108B92}" srcOrd="4" destOrd="0" presId="urn:microsoft.com/office/officeart/2018/5/layout/IconCircleLabelList"/>
    <dgm:cxn modelId="{EF0EB103-0BB0-45DE-A229-C69FD16D07BA}" type="presParOf" srcId="{83A3AC84-39D4-4657-A7A9-241BEA108B92}" destId="{4C95D4CF-D2D3-46D6-BF26-92F5B572F52B}" srcOrd="0" destOrd="0" presId="urn:microsoft.com/office/officeart/2018/5/layout/IconCircleLabelList"/>
    <dgm:cxn modelId="{9888B6FA-ED46-4A4C-865B-EA1BA77373A3}" type="presParOf" srcId="{83A3AC84-39D4-4657-A7A9-241BEA108B92}" destId="{DDE75240-FB1E-4673-9214-EB2F22CFAF4C}" srcOrd="1" destOrd="0" presId="urn:microsoft.com/office/officeart/2018/5/layout/IconCircleLabelList"/>
    <dgm:cxn modelId="{3A60CAB6-23A6-4329-8DA2-7082DEC62931}" type="presParOf" srcId="{83A3AC84-39D4-4657-A7A9-241BEA108B92}" destId="{4E2AF3E2-CE1C-4F93-A9FD-B51A79F8CA72}" srcOrd="2" destOrd="0" presId="urn:microsoft.com/office/officeart/2018/5/layout/IconCircleLabelList"/>
    <dgm:cxn modelId="{46207237-E688-4770-B9D6-F25034A9188E}" type="presParOf" srcId="{83A3AC84-39D4-4657-A7A9-241BEA108B92}" destId="{310723C6-1BA6-4DBC-A83C-3FA54731A35C}" srcOrd="3" destOrd="0" presId="urn:microsoft.com/office/officeart/2018/5/layout/IconCircleLabelList"/>
    <dgm:cxn modelId="{16B7AEFB-5258-47C7-A6D6-194C97E62190}" type="presParOf" srcId="{8A88CABF-EA2E-45DF-9412-EA67C473D8DD}" destId="{013814CA-195D-42C0-8E89-EF2A18CC3A54}" srcOrd="5" destOrd="0" presId="urn:microsoft.com/office/officeart/2018/5/layout/IconCircleLabelList"/>
    <dgm:cxn modelId="{8AFF84F9-A7B0-4095-93A5-0C2E32B32AA0}" type="presParOf" srcId="{8A88CABF-EA2E-45DF-9412-EA67C473D8DD}" destId="{BFEFEB05-BE54-419F-B685-700E8FD3B179}" srcOrd="6" destOrd="0" presId="urn:microsoft.com/office/officeart/2018/5/layout/IconCircleLabelList"/>
    <dgm:cxn modelId="{28C90712-9A0D-4E4C-AEB6-70AE59DB5D2A}" type="presParOf" srcId="{BFEFEB05-BE54-419F-B685-700E8FD3B179}" destId="{B565DDCC-A3F0-45A2-98BF-09E06C0AAC41}" srcOrd="0" destOrd="0" presId="urn:microsoft.com/office/officeart/2018/5/layout/IconCircleLabelList"/>
    <dgm:cxn modelId="{4AD3A118-F98A-43E8-A59A-6E1C1A3BD967}" type="presParOf" srcId="{BFEFEB05-BE54-419F-B685-700E8FD3B179}" destId="{70DAEAE0-C514-401A-816E-5F98BB18E4FF}" srcOrd="1" destOrd="0" presId="urn:microsoft.com/office/officeart/2018/5/layout/IconCircleLabelList"/>
    <dgm:cxn modelId="{1AE37D96-EA78-407D-A53D-26E8C33B6579}" type="presParOf" srcId="{BFEFEB05-BE54-419F-B685-700E8FD3B179}" destId="{60755F52-0C00-4B94-811A-DC3105FDF27E}" srcOrd="2" destOrd="0" presId="urn:microsoft.com/office/officeart/2018/5/layout/IconCircleLabelList"/>
    <dgm:cxn modelId="{3547C4B4-42A2-417B-A9B7-263347C37BDD}" type="presParOf" srcId="{BFEFEB05-BE54-419F-B685-700E8FD3B179}" destId="{8BB8A633-6C51-4222-AE45-36FE596F1A05}"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58337A-2D48-48BE-A553-DC123E5C091A}">
      <dsp:nvSpPr>
        <dsp:cNvPr id="0" name=""/>
        <dsp:cNvSpPr/>
      </dsp:nvSpPr>
      <dsp:spPr>
        <a:xfrm>
          <a:off x="368240" y="0"/>
          <a:ext cx="6512767" cy="6512767"/>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27AF797-0CCA-4F73-B119-C9878470B106}">
      <dsp:nvSpPr>
        <dsp:cNvPr id="0" name=""/>
        <dsp:cNvSpPr/>
      </dsp:nvSpPr>
      <dsp:spPr>
        <a:xfrm>
          <a:off x="986953" y="618712"/>
          <a:ext cx="2539979" cy="2539979"/>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1" kern="1200" dirty="0"/>
            <a:t>Every School a Good School:  A policy for school improvement - </a:t>
          </a:r>
          <a:r>
            <a:rPr lang="en-GB" sz="1600" b="1" kern="1200" dirty="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Every school a good school - a policy for school improvement | Department of Education</a:t>
          </a:r>
          <a:endParaRPr lang="en-US" sz="1600" b="1" kern="1200" dirty="0">
            <a:solidFill>
              <a:schemeClr val="tx1"/>
            </a:solidFill>
          </a:endParaRPr>
        </a:p>
      </dsp:txBody>
      <dsp:txXfrm>
        <a:off x="1110945" y="742704"/>
        <a:ext cx="2291995" cy="2291995"/>
      </dsp:txXfrm>
    </dsp:sp>
    <dsp:sp modelId="{F90502BD-E6AF-469F-AEE1-35F37DD91B86}">
      <dsp:nvSpPr>
        <dsp:cNvPr id="0" name=""/>
        <dsp:cNvSpPr/>
      </dsp:nvSpPr>
      <dsp:spPr>
        <a:xfrm>
          <a:off x="3722316" y="618712"/>
          <a:ext cx="2539979" cy="2539979"/>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1" kern="1200" dirty="0"/>
            <a:t>Every School a Good School: The Governor’s Role - </a:t>
          </a:r>
          <a:r>
            <a:rPr lang="en-GB" sz="1600" b="1" kern="1200" dirty="0">
              <a:solidFill>
                <a:schemeClr val="tx1"/>
              </a:solidFill>
              <a:hlinkClick xmlns:r="http://schemas.openxmlformats.org/officeDocument/2006/relationships" r:id="rId2">
                <a:extLst>
                  <a:ext uri="{A12FA001-AC4F-418D-AE19-62706E023703}">
                    <ahyp:hlinkClr xmlns:ahyp="http://schemas.microsoft.com/office/drawing/2018/hyperlinkcolor" val="tx"/>
                  </a:ext>
                </a:extLst>
              </a:hlinkClick>
            </a:rPr>
            <a:t>The Governor Guide | Department of Education</a:t>
          </a:r>
          <a:endParaRPr lang="en-GB" sz="1600" b="1" kern="1200" dirty="0">
            <a:solidFill>
              <a:schemeClr val="tx1"/>
            </a:solidFill>
          </a:endParaRPr>
        </a:p>
        <a:p>
          <a:pPr marL="0" lvl="0" indent="0" algn="ctr" defTabSz="711200">
            <a:lnSpc>
              <a:spcPct val="90000"/>
            </a:lnSpc>
            <a:spcBef>
              <a:spcPct val="0"/>
            </a:spcBef>
            <a:spcAft>
              <a:spcPct val="35000"/>
            </a:spcAft>
            <a:buNone/>
          </a:pPr>
          <a:r>
            <a:rPr lang="en-US" sz="1600" b="1" kern="1200" dirty="0">
              <a:solidFill>
                <a:schemeClr val="tx1"/>
              </a:solidFill>
            </a:rPr>
            <a:t>(See next slide for more detail and direct links)</a:t>
          </a:r>
        </a:p>
      </dsp:txBody>
      <dsp:txXfrm>
        <a:off x="3846308" y="742704"/>
        <a:ext cx="2291995" cy="2291995"/>
      </dsp:txXfrm>
    </dsp:sp>
    <dsp:sp modelId="{CA12BF7A-6A54-4EBB-8C80-4E234D93A2D5}">
      <dsp:nvSpPr>
        <dsp:cNvPr id="0" name=""/>
        <dsp:cNvSpPr/>
      </dsp:nvSpPr>
      <dsp:spPr>
        <a:xfrm>
          <a:off x="986953" y="3354075"/>
          <a:ext cx="2539979" cy="2539979"/>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1" kern="1200" dirty="0"/>
            <a:t>The School Development Plan: Each school must follow regulations and produce a three-year School Development Plan - </a:t>
          </a:r>
          <a:r>
            <a:rPr lang="en-GB" sz="1600" b="1" kern="1200" dirty="0">
              <a:solidFill>
                <a:schemeClr val="tx1"/>
              </a:solidFill>
              <a:hlinkClick xmlns:r="http://schemas.openxmlformats.org/officeDocument/2006/relationships" r:id="rId3">
                <a:extLst>
                  <a:ext uri="{A12FA001-AC4F-418D-AE19-62706E023703}">
                    <ahyp:hlinkClr xmlns:ahyp="http://schemas.microsoft.com/office/drawing/2018/hyperlinkcolor" val="tx"/>
                  </a:ext>
                </a:extLst>
              </a:hlinkClick>
            </a:rPr>
            <a:t>School Development Planning | Department of Education</a:t>
          </a:r>
          <a:endParaRPr lang="en-US" sz="1600" b="1" kern="1200" dirty="0">
            <a:solidFill>
              <a:schemeClr val="tx1"/>
            </a:solidFill>
          </a:endParaRPr>
        </a:p>
      </dsp:txBody>
      <dsp:txXfrm>
        <a:off x="1110945" y="3478067"/>
        <a:ext cx="2291995" cy="2291995"/>
      </dsp:txXfrm>
    </dsp:sp>
    <dsp:sp modelId="{5E7FFFA0-5979-454D-B481-A4D4CBC5B3FD}">
      <dsp:nvSpPr>
        <dsp:cNvPr id="0" name=""/>
        <dsp:cNvSpPr/>
      </dsp:nvSpPr>
      <dsp:spPr>
        <a:xfrm>
          <a:off x="3722316" y="3354075"/>
          <a:ext cx="2539979" cy="2539979"/>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1" kern="1200" dirty="0"/>
            <a:t>The Scheme of Management (which must be approved by the Department of Education (DE)) as determined by individual Voluntary Grammar schools - </a:t>
          </a:r>
          <a:r>
            <a:rPr lang="en-GB" sz="1600" b="1" kern="1200" dirty="0">
              <a:solidFill>
                <a:schemeClr val="tx1"/>
              </a:solidFill>
              <a:hlinkClick xmlns:r="http://schemas.openxmlformats.org/officeDocument/2006/relationships" r:id="rId4">
                <a:extLst>
                  <a:ext uri="{A12FA001-AC4F-418D-AE19-62706E023703}">
                    <ahyp:hlinkClr xmlns:ahyp="http://schemas.microsoft.com/office/drawing/2018/hyperlinkcolor" val="tx"/>
                  </a:ext>
                </a:extLst>
              </a:hlinkClick>
            </a:rPr>
            <a:t>12 DOF-2023-0441 - FOR ISSUE - ANNEX L Embedded Document 2 - Scheme of Management.PDF</a:t>
          </a:r>
          <a:endParaRPr lang="en-US" sz="1600" b="1" kern="1200" dirty="0">
            <a:solidFill>
              <a:schemeClr val="tx1"/>
            </a:solidFill>
          </a:endParaRPr>
        </a:p>
      </dsp:txBody>
      <dsp:txXfrm>
        <a:off x="3846308" y="3478067"/>
        <a:ext cx="2291995" cy="229199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638640-BB1E-4679-A133-953AC8D712CF}">
      <dsp:nvSpPr>
        <dsp:cNvPr id="0" name=""/>
        <dsp:cNvSpPr/>
      </dsp:nvSpPr>
      <dsp:spPr>
        <a:xfrm>
          <a:off x="0" y="723"/>
          <a:ext cx="5641974" cy="0"/>
        </a:xfrm>
        <a:prstGeom prst="line">
          <a:avLst/>
        </a:prstGeom>
        <a:solidFill>
          <a:schemeClr val="dk2">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04BA84-B9A9-4D61-8864-1857548DAFDD}">
      <dsp:nvSpPr>
        <dsp:cNvPr id="0" name=""/>
        <dsp:cNvSpPr/>
      </dsp:nvSpPr>
      <dsp:spPr>
        <a:xfrm>
          <a:off x="0" y="723"/>
          <a:ext cx="5641974" cy="8194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GB" sz="2000" kern="1200" dirty="0"/>
            <a:t>BOGs of voluntary grammar schools accountable for the management of their schools’ finances. </a:t>
          </a:r>
          <a:endParaRPr lang="en-US" sz="2000" kern="1200" dirty="0"/>
        </a:p>
      </dsp:txBody>
      <dsp:txXfrm>
        <a:off x="0" y="723"/>
        <a:ext cx="5641974" cy="819407"/>
      </dsp:txXfrm>
    </dsp:sp>
    <dsp:sp modelId="{3B313267-0B72-47AD-A26C-90BE584F6589}">
      <dsp:nvSpPr>
        <dsp:cNvPr id="0" name=""/>
        <dsp:cNvSpPr/>
      </dsp:nvSpPr>
      <dsp:spPr>
        <a:xfrm>
          <a:off x="0" y="820130"/>
          <a:ext cx="5641974" cy="0"/>
        </a:xfrm>
        <a:prstGeom prst="line">
          <a:avLst/>
        </a:prstGeom>
        <a:solidFill>
          <a:schemeClr val="dk2">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2A3A1C-4F8D-4C5F-A117-39545006CCD9}">
      <dsp:nvSpPr>
        <dsp:cNvPr id="0" name=""/>
        <dsp:cNvSpPr/>
      </dsp:nvSpPr>
      <dsp:spPr>
        <a:xfrm>
          <a:off x="0" y="820130"/>
          <a:ext cx="5641974" cy="8194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GB" sz="2000" kern="1200" dirty="0"/>
            <a:t>As the Employing Authority for the school, the BOGs is also responsible for the payment of all staff, teaching and support</a:t>
          </a:r>
          <a:r>
            <a:rPr lang="en-GB" sz="1700" kern="1200" dirty="0"/>
            <a:t>.</a:t>
          </a:r>
          <a:endParaRPr lang="en-US" sz="1700" kern="1200" dirty="0"/>
        </a:p>
      </dsp:txBody>
      <dsp:txXfrm>
        <a:off x="0" y="820130"/>
        <a:ext cx="5641974" cy="819407"/>
      </dsp:txXfrm>
    </dsp:sp>
    <dsp:sp modelId="{92C7BB53-04D7-4780-9CFB-5AB2AAD964AA}">
      <dsp:nvSpPr>
        <dsp:cNvPr id="0" name=""/>
        <dsp:cNvSpPr/>
      </dsp:nvSpPr>
      <dsp:spPr>
        <a:xfrm>
          <a:off x="0" y="1639537"/>
          <a:ext cx="5641974" cy="0"/>
        </a:xfrm>
        <a:prstGeom prst="line">
          <a:avLst/>
        </a:prstGeom>
        <a:solidFill>
          <a:schemeClr val="dk2">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2DDA98-BBE0-4D42-9A9A-F0505C377072}">
      <dsp:nvSpPr>
        <dsp:cNvPr id="0" name=""/>
        <dsp:cNvSpPr/>
      </dsp:nvSpPr>
      <dsp:spPr>
        <a:xfrm>
          <a:off x="0" y="1760834"/>
          <a:ext cx="5636465" cy="16421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GB" sz="2000" kern="1200" dirty="0"/>
            <a:t>Voluntary Grammar schools must prepare their own, externally audited, set of annual accounts and return their S40 to DE, the funding authority. Accounts, processes and procedures are audited both internally and externally.</a:t>
          </a:r>
          <a:endParaRPr lang="en-US" sz="2000" kern="1200" dirty="0"/>
        </a:p>
      </dsp:txBody>
      <dsp:txXfrm>
        <a:off x="0" y="1760834"/>
        <a:ext cx="5636465" cy="1642174"/>
      </dsp:txXfrm>
    </dsp:sp>
    <dsp:sp modelId="{913664E8-966B-41C2-80C0-5D8025DDA547}">
      <dsp:nvSpPr>
        <dsp:cNvPr id="0" name=""/>
        <dsp:cNvSpPr/>
      </dsp:nvSpPr>
      <dsp:spPr>
        <a:xfrm>
          <a:off x="0" y="3281712"/>
          <a:ext cx="5641974" cy="0"/>
        </a:xfrm>
        <a:prstGeom prst="line">
          <a:avLst/>
        </a:prstGeom>
        <a:solidFill>
          <a:schemeClr val="dk2">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06EFC4-7396-4399-8BA4-05D9B8D2BC28}">
      <dsp:nvSpPr>
        <dsp:cNvPr id="0" name=""/>
        <dsp:cNvSpPr/>
      </dsp:nvSpPr>
      <dsp:spPr>
        <a:xfrm>
          <a:off x="0" y="3281712"/>
          <a:ext cx="5641974" cy="8194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GB" sz="2000" kern="1200" dirty="0"/>
            <a:t>There is also an annual internal audit of processes and systems.</a:t>
          </a:r>
          <a:endParaRPr lang="en-US" sz="2000" kern="1200" dirty="0"/>
        </a:p>
      </dsp:txBody>
      <dsp:txXfrm>
        <a:off x="0" y="3281712"/>
        <a:ext cx="5641974" cy="819407"/>
      </dsp:txXfrm>
    </dsp:sp>
    <dsp:sp modelId="{8CA658B8-CC6C-44F5-A7EA-928575D9A535}">
      <dsp:nvSpPr>
        <dsp:cNvPr id="0" name=""/>
        <dsp:cNvSpPr/>
      </dsp:nvSpPr>
      <dsp:spPr>
        <a:xfrm>
          <a:off x="0" y="4101119"/>
          <a:ext cx="5641974" cy="0"/>
        </a:xfrm>
        <a:prstGeom prst="line">
          <a:avLst/>
        </a:prstGeom>
        <a:solidFill>
          <a:schemeClr val="dk2">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230F22-6C81-4849-AFDE-033C80A98716}">
      <dsp:nvSpPr>
        <dsp:cNvPr id="0" name=""/>
        <dsp:cNvSpPr/>
      </dsp:nvSpPr>
      <dsp:spPr>
        <a:xfrm>
          <a:off x="0" y="4101119"/>
          <a:ext cx="5641974" cy="8194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GB" sz="2000" kern="1200" dirty="0"/>
            <a:t>Further information to support schools can be accessed at: </a:t>
          </a:r>
          <a:r>
            <a:rPr lang="en-GB" sz="2000" kern="1200" dirty="0">
              <a:hlinkClick xmlns:r="http://schemas.openxmlformats.org/officeDocument/2006/relationships" r:id="rId1"/>
            </a:rPr>
            <a:t>Financial and Audit Arrangements Manuals (FAAM) for Voluntary Grammar Schools | Education Authority Northern Ireland</a:t>
          </a:r>
          <a:endParaRPr lang="en-US" sz="2000" kern="1200" dirty="0"/>
        </a:p>
      </dsp:txBody>
      <dsp:txXfrm>
        <a:off x="0" y="4101119"/>
        <a:ext cx="5641974" cy="81940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BC36D6-0FF2-4704-8C53-E0EAFA8F331D}">
      <dsp:nvSpPr>
        <dsp:cNvPr id="0" name=""/>
        <dsp:cNvSpPr/>
      </dsp:nvSpPr>
      <dsp:spPr>
        <a:xfrm>
          <a:off x="0" y="36934"/>
          <a:ext cx="3037581" cy="1822549"/>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t>Voluntary Grammar schools have a Bursar/Business Manager. Staff are paid directly by the school.</a:t>
          </a:r>
          <a:endParaRPr lang="en-US" sz="2100" kern="1200"/>
        </a:p>
      </dsp:txBody>
      <dsp:txXfrm>
        <a:off x="0" y="36934"/>
        <a:ext cx="3037581" cy="1822549"/>
      </dsp:txXfrm>
    </dsp:sp>
    <dsp:sp modelId="{B0257464-6B8D-4D66-BC9E-EDAAB9BDB929}">
      <dsp:nvSpPr>
        <dsp:cNvPr id="0" name=""/>
        <dsp:cNvSpPr/>
      </dsp:nvSpPr>
      <dsp:spPr>
        <a:xfrm>
          <a:off x="3341340" y="36934"/>
          <a:ext cx="3037581" cy="1822549"/>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t>Financial matters of Maintained and Controlled schools are managed by the Education Authority. Staff are paid centrally.</a:t>
          </a:r>
          <a:endParaRPr lang="en-US" sz="2100" kern="1200"/>
        </a:p>
      </dsp:txBody>
      <dsp:txXfrm>
        <a:off x="3341340" y="36934"/>
        <a:ext cx="3037581" cy="1822549"/>
      </dsp:txXfrm>
    </dsp:sp>
    <dsp:sp modelId="{6AAC4875-7428-43F5-9342-C5E4DFF7045C}">
      <dsp:nvSpPr>
        <dsp:cNvPr id="0" name=""/>
        <dsp:cNvSpPr/>
      </dsp:nvSpPr>
      <dsp:spPr>
        <a:xfrm>
          <a:off x="6682680" y="36934"/>
          <a:ext cx="3037581" cy="1822549"/>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t>BOGs of Voluntary Grammar schools typically have separate Finance and Audit Committees.</a:t>
          </a:r>
          <a:endParaRPr lang="en-US" sz="2100" kern="1200"/>
        </a:p>
      </dsp:txBody>
      <dsp:txXfrm>
        <a:off x="6682680" y="36934"/>
        <a:ext cx="3037581" cy="1822549"/>
      </dsp:txXfrm>
    </dsp:sp>
    <dsp:sp modelId="{DF176FA6-B5E4-42A2-AAC2-AC9EB372EC7D}">
      <dsp:nvSpPr>
        <dsp:cNvPr id="0" name=""/>
        <dsp:cNvSpPr/>
      </dsp:nvSpPr>
      <dsp:spPr>
        <a:xfrm>
          <a:off x="1670670" y="2163241"/>
          <a:ext cx="3037581" cy="1822549"/>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t>Close relationship with financial matters enables BOGs to ensure value for money and best use of funds.</a:t>
          </a:r>
          <a:endParaRPr lang="en-US" sz="2100" kern="1200"/>
        </a:p>
      </dsp:txBody>
      <dsp:txXfrm>
        <a:off x="1670670" y="2163241"/>
        <a:ext cx="3037581" cy="1822549"/>
      </dsp:txXfrm>
    </dsp:sp>
    <dsp:sp modelId="{3BE49A57-0748-41B6-BC3B-A910000FE7BA}">
      <dsp:nvSpPr>
        <dsp:cNvPr id="0" name=""/>
        <dsp:cNvSpPr/>
      </dsp:nvSpPr>
      <dsp:spPr>
        <a:xfrm>
          <a:off x="5012010" y="2163241"/>
          <a:ext cx="3037581" cy="1822549"/>
        </a:xfrm>
        <a:prstGeom prst="rect">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t>Governors with experience in financial management, accountancy and audit procedures and processes are invaluable in a VG school.</a:t>
          </a:r>
          <a:endParaRPr lang="en-US" sz="2100" kern="1200"/>
        </a:p>
      </dsp:txBody>
      <dsp:txXfrm>
        <a:off x="5012010" y="2163241"/>
        <a:ext cx="3037581" cy="182254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F8EBCE-EA4A-4609-A57E-5CFA324530D2}">
      <dsp:nvSpPr>
        <dsp:cNvPr id="0" name=""/>
        <dsp:cNvSpPr/>
      </dsp:nvSpPr>
      <dsp:spPr>
        <a:xfrm>
          <a:off x="0" y="2042"/>
          <a:ext cx="5641974" cy="103519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F513F57-5427-44A3-84BE-F394F1513ED3}">
      <dsp:nvSpPr>
        <dsp:cNvPr id="0" name=""/>
        <dsp:cNvSpPr/>
      </dsp:nvSpPr>
      <dsp:spPr>
        <a:xfrm>
          <a:off x="313145" y="234960"/>
          <a:ext cx="569355" cy="56935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78E2D0C-8EDD-42FD-A3F1-8136120A0EDE}">
      <dsp:nvSpPr>
        <dsp:cNvPr id="0" name=""/>
        <dsp:cNvSpPr/>
      </dsp:nvSpPr>
      <dsp:spPr>
        <a:xfrm>
          <a:off x="1195647" y="2042"/>
          <a:ext cx="4446327" cy="10351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558" tIns="109558" rIns="109558" bIns="109558" numCol="1" spcCol="1270" anchor="ctr" anchorCtr="0">
          <a:noAutofit/>
        </a:bodyPr>
        <a:lstStyle/>
        <a:p>
          <a:pPr marL="0" lvl="0" indent="0" algn="l" defTabSz="800100">
            <a:lnSpc>
              <a:spcPct val="90000"/>
            </a:lnSpc>
            <a:spcBef>
              <a:spcPct val="0"/>
            </a:spcBef>
            <a:spcAft>
              <a:spcPct val="35000"/>
            </a:spcAft>
            <a:buNone/>
          </a:pPr>
          <a:r>
            <a:rPr lang="en-GB" sz="1800" kern="1200" dirty="0"/>
            <a:t>Voluntary Grammar schools determine their own recruitment and selection procedures.</a:t>
          </a:r>
          <a:endParaRPr lang="en-US" sz="1800" kern="1200" dirty="0"/>
        </a:p>
      </dsp:txBody>
      <dsp:txXfrm>
        <a:off x="1195647" y="2042"/>
        <a:ext cx="4446327" cy="1035192"/>
      </dsp:txXfrm>
    </dsp:sp>
    <dsp:sp modelId="{2A5902B4-E10F-4E57-A56D-499420BBE6B8}">
      <dsp:nvSpPr>
        <dsp:cNvPr id="0" name=""/>
        <dsp:cNvSpPr/>
      </dsp:nvSpPr>
      <dsp:spPr>
        <a:xfrm>
          <a:off x="0" y="1296033"/>
          <a:ext cx="5641974" cy="103519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D3FEED-B0C4-41E8-BCD4-F4D3742D773D}">
      <dsp:nvSpPr>
        <dsp:cNvPr id="0" name=""/>
        <dsp:cNvSpPr/>
      </dsp:nvSpPr>
      <dsp:spPr>
        <a:xfrm>
          <a:off x="313145" y="1528951"/>
          <a:ext cx="569355" cy="56935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06F1174-4042-469A-A858-1C5A2C9BC7A1}">
      <dsp:nvSpPr>
        <dsp:cNvPr id="0" name=""/>
        <dsp:cNvSpPr/>
      </dsp:nvSpPr>
      <dsp:spPr>
        <a:xfrm>
          <a:off x="1195647" y="1296033"/>
          <a:ext cx="4446327" cy="10351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558" tIns="109558" rIns="109558" bIns="109558" numCol="1" spcCol="1270" anchor="ctr" anchorCtr="0">
          <a:noAutofit/>
        </a:bodyPr>
        <a:lstStyle/>
        <a:p>
          <a:pPr marL="0" lvl="0" indent="0" algn="l" defTabSz="800100">
            <a:lnSpc>
              <a:spcPct val="90000"/>
            </a:lnSpc>
            <a:spcBef>
              <a:spcPct val="0"/>
            </a:spcBef>
            <a:spcAft>
              <a:spcPct val="35000"/>
            </a:spcAft>
            <a:buNone/>
          </a:pPr>
          <a:r>
            <a:rPr lang="en-GB" sz="1800" kern="1200" dirty="0"/>
            <a:t>Compliance with the procedures in the school’s Scheme of Management and all relevant employment and child protection legislation.</a:t>
          </a:r>
          <a:endParaRPr lang="en-US" sz="1800" kern="1200" dirty="0"/>
        </a:p>
      </dsp:txBody>
      <dsp:txXfrm>
        <a:off x="1195647" y="1296033"/>
        <a:ext cx="4446327" cy="1035192"/>
      </dsp:txXfrm>
    </dsp:sp>
    <dsp:sp modelId="{F0D87DCB-C015-4FC1-BC0D-74C0165A9CE8}">
      <dsp:nvSpPr>
        <dsp:cNvPr id="0" name=""/>
        <dsp:cNvSpPr/>
      </dsp:nvSpPr>
      <dsp:spPr>
        <a:xfrm>
          <a:off x="0" y="2590024"/>
          <a:ext cx="5641974" cy="103519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2373BD8-DD3E-4924-ACE2-97E1E3133CED}">
      <dsp:nvSpPr>
        <dsp:cNvPr id="0" name=""/>
        <dsp:cNvSpPr/>
      </dsp:nvSpPr>
      <dsp:spPr>
        <a:xfrm>
          <a:off x="313145" y="2822942"/>
          <a:ext cx="569355" cy="56935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593BAE2-346D-42AC-A5B2-70F2AB0B07BB}">
      <dsp:nvSpPr>
        <dsp:cNvPr id="0" name=""/>
        <dsp:cNvSpPr/>
      </dsp:nvSpPr>
      <dsp:spPr>
        <a:xfrm>
          <a:off x="1195647" y="2590024"/>
          <a:ext cx="4446327" cy="10351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558" tIns="109558" rIns="109558" bIns="109558" numCol="1" spcCol="1270" anchor="ctr" anchorCtr="0">
          <a:noAutofit/>
        </a:bodyPr>
        <a:lstStyle/>
        <a:p>
          <a:pPr marL="0" lvl="0" indent="0" algn="l" defTabSz="800100">
            <a:lnSpc>
              <a:spcPct val="90000"/>
            </a:lnSpc>
            <a:spcBef>
              <a:spcPct val="0"/>
            </a:spcBef>
            <a:spcAft>
              <a:spcPct val="35000"/>
            </a:spcAft>
            <a:buNone/>
          </a:pPr>
          <a:r>
            <a:rPr lang="en-GB" sz="1800" kern="1200" dirty="0"/>
            <a:t>BOGs provide an ongoing Human Resource function for the school</a:t>
          </a:r>
          <a:endParaRPr lang="en-US" sz="1800" kern="1200" dirty="0"/>
        </a:p>
      </dsp:txBody>
      <dsp:txXfrm>
        <a:off x="1195647" y="2590024"/>
        <a:ext cx="4446327" cy="1035192"/>
      </dsp:txXfrm>
    </dsp:sp>
    <dsp:sp modelId="{A8E4286C-0435-428E-AAB6-05D9E1DB2DC1}">
      <dsp:nvSpPr>
        <dsp:cNvPr id="0" name=""/>
        <dsp:cNvSpPr/>
      </dsp:nvSpPr>
      <dsp:spPr>
        <a:xfrm>
          <a:off x="0" y="3884014"/>
          <a:ext cx="5641974" cy="103519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696AFE9-2E60-4823-9277-85AD680426CA}">
      <dsp:nvSpPr>
        <dsp:cNvPr id="0" name=""/>
        <dsp:cNvSpPr/>
      </dsp:nvSpPr>
      <dsp:spPr>
        <a:xfrm>
          <a:off x="313145" y="4116933"/>
          <a:ext cx="569355" cy="56935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455ED79-BA46-445F-AF81-E52E06D69023}">
      <dsp:nvSpPr>
        <dsp:cNvPr id="0" name=""/>
        <dsp:cNvSpPr/>
      </dsp:nvSpPr>
      <dsp:spPr>
        <a:xfrm>
          <a:off x="1195647" y="3884014"/>
          <a:ext cx="4446327" cy="10351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558" tIns="109558" rIns="109558" bIns="109558" numCol="1" spcCol="1270" anchor="ctr" anchorCtr="0">
          <a:noAutofit/>
        </a:bodyPr>
        <a:lstStyle/>
        <a:p>
          <a:pPr marL="0" lvl="0" indent="0" algn="l" defTabSz="800100">
            <a:lnSpc>
              <a:spcPct val="90000"/>
            </a:lnSpc>
            <a:spcBef>
              <a:spcPct val="0"/>
            </a:spcBef>
            <a:spcAft>
              <a:spcPct val="35000"/>
            </a:spcAft>
            <a:buNone/>
          </a:pPr>
          <a:r>
            <a:rPr lang="en-GB" sz="1800" kern="1200" dirty="0"/>
            <a:t>Management of employment matters</a:t>
          </a:r>
          <a:endParaRPr lang="en-US" sz="1800" kern="1200" dirty="0"/>
        </a:p>
      </dsp:txBody>
      <dsp:txXfrm>
        <a:off x="1195647" y="3884014"/>
        <a:ext cx="4446327" cy="103519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BFD385-1349-48FF-A192-FC7D21BEE2AA}">
      <dsp:nvSpPr>
        <dsp:cNvPr id="0" name=""/>
        <dsp:cNvSpPr/>
      </dsp:nvSpPr>
      <dsp:spPr>
        <a:xfrm>
          <a:off x="0" y="4133"/>
          <a:ext cx="10403633" cy="88036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48E1D32-AEEC-4A20-A4ED-390379ECA8D9}">
      <dsp:nvSpPr>
        <dsp:cNvPr id="0" name=""/>
        <dsp:cNvSpPr/>
      </dsp:nvSpPr>
      <dsp:spPr>
        <a:xfrm>
          <a:off x="266310" y="202215"/>
          <a:ext cx="484200" cy="4842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DCA2F8-75A3-4960-8A04-9FA159608580}">
      <dsp:nvSpPr>
        <dsp:cNvPr id="0" name=""/>
        <dsp:cNvSpPr/>
      </dsp:nvSpPr>
      <dsp:spPr>
        <a:xfrm>
          <a:off x="1016821" y="4133"/>
          <a:ext cx="9386811" cy="8803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172" tIns="93172" rIns="93172" bIns="93172" numCol="1" spcCol="1270" anchor="ctr" anchorCtr="0">
          <a:noAutofit/>
        </a:bodyPr>
        <a:lstStyle/>
        <a:p>
          <a:pPr marL="0" lvl="0" indent="0" algn="l" defTabSz="844550">
            <a:lnSpc>
              <a:spcPct val="100000"/>
            </a:lnSpc>
            <a:spcBef>
              <a:spcPct val="0"/>
            </a:spcBef>
            <a:spcAft>
              <a:spcPct val="35000"/>
            </a:spcAft>
            <a:buNone/>
          </a:pPr>
          <a:r>
            <a:rPr lang="en-GB" sz="1900" kern="1200" dirty="0"/>
            <a:t>BOG is responsible for making arrangements for services of different kinds with providers and suppliers, adhering to the financial procedures manual.</a:t>
          </a:r>
          <a:endParaRPr lang="en-US" sz="1900" kern="1200" dirty="0"/>
        </a:p>
      </dsp:txBody>
      <dsp:txXfrm>
        <a:off x="1016821" y="4133"/>
        <a:ext cx="9386811" cy="880365"/>
      </dsp:txXfrm>
    </dsp:sp>
    <dsp:sp modelId="{4300C8E6-EDE6-4299-8756-ECC06DB49029}">
      <dsp:nvSpPr>
        <dsp:cNvPr id="0" name=""/>
        <dsp:cNvSpPr/>
      </dsp:nvSpPr>
      <dsp:spPr>
        <a:xfrm>
          <a:off x="0" y="1104589"/>
          <a:ext cx="10403633" cy="88036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4362B56-536D-451F-AB02-45F1DAB036A4}">
      <dsp:nvSpPr>
        <dsp:cNvPr id="0" name=""/>
        <dsp:cNvSpPr/>
      </dsp:nvSpPr>
      <dsp:spPr>
        <a:xfrm>
          <a:off x="266310" y="1302671"/>
          <a:ext cx="484200" cy="4842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57615D5-C34C-4D3E-B162-C9052121C36D}">
      <dsp:nvSpPr>
        <dsp:cNvPr id="0" name=""/>
        <dsp:cNvSpPr/>
      </dsp:nvSpPr>
      <dsp:spPr>
        <a:xfrm>
          <a:off x="1016821" y="1104589"/>
          <a:ext cx="9386811" cy="8803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172" tIns="93172" rIns="93172" bIns="93172" numCol="1" spcCol="1270" anchor="ctr" anchorCtr="0">
          <a:noAutofit/>
        </a:bodyPr>
        <a:lstStyle/>
        <a:p>
          <a:pPr marL="0" lvl="0" indent="0" algn="l" defTabSz="844550">
            <a:lnSpc>
              <a:spcPct val="100000"/>
            </a:lnSpc>
            <a:spcBef>
              <a:spcPct val="0"/>
            </a:spcBef>
            <a:spcAft>
              <a:spcPct val="35000"/>
            </a:spcAft>
            <a:buNone/>
          </a:pPr>
          <a:r>
            <a:rPr lang="en-GB" sz="1900" kern="1200" dirty="0"/>
            <a:t>More flexibility and financial agility for voluntary grammar schools to choose contractors, architects, equipment etc and to respond to the needs of the school in a timely manner. </a:t>
          </a:r>
          <a:endParaRPr lang="en-US" sz="1900" kern="1200" dirty="0"/>
        </a:p>
      </dsp:txBody>
      <dsp:txXfrm>
        <a:off x="1016821" y="1104589"/>
        <a:ext cx="9386811" cy="880365"/>
      </dsp:txXfrm>
    </dsp:sp>
    <dsp:sp modelId="{76992114-C154-45A4-BDE6-62AFF9B3A855}">
      <dsp:nvSpPr>
        <dsp:cNvPr id="0" name=""/>
        <dsp:cNvSpPr/>
      </dsp:nvSpPr>
      <dsp:spPr>
        <a:xfrm>
          <a:off x="0" y="2205045"/>
          <a:ext cx="10403633" cy="88036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2878ED9-4174-491E-8CDE-19B5965EE2B2}">
      <dsp:nvSpPr>
        <dsp:cNvPr id="0" name=""/>
        <dsp:cNvSpPr/>
      </dsp:nvSpPr>
      <dsp:spPr>
        <a:xfrm>
          <a:off x="266310" y="2403128"/>
          <a:ext cx="484200" cy="4842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C05087-B2D4-4549-BD52-8227619D5E83}">
      <dsp:nvSpPr>
        <dsp:cNvPr id="0" name=""/>
        <dsp:cNvSpPr/>
      </dsp:nvSpPr>
      <dsp:spPr>
        <a:xfrm>
          <a:off x="1016821" y="2205045"/>
          <a:ext cx="9386811" cy="8803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172" tIns="93172" rIns="93172" bIns="93172" numCol="1" spcCol="1270" anchor="ctr" anchorCtr="0">
          <a:noAutofit/>
        </a:bodyPr>
        <a:lstStyle/>
        <a:p>
          <a:pPr marL="0" lvl="0" indent="0" algn="l" defTabSz="844550">
            <a:lnSpc>
              <a:spcPct val="100000"/>
            </a:lnSpc>
            <a:spcBef>
              <a:spcPct val="0"/>
            </a:spcBef>
            <a:spcAft>
              <a:spcPct val="35000"/>
            </a:spcAft>
            <a:buNone/>
          </a:pPr>
          <a:r>
            <a:rPr lang="en-GB" sz="1900" kern="1200" dirty="0"/>
            <a:t>Voluntary Grammar Schools are responsible for the maintenance of the school estate as well as all matters relating to health </a:t>
          </a:r>
          <a:r>
            <a:rPr lang="en-GB" sz="1900" kern="1200"/>
            <a:t>&amp; safety.</a:t>
          </a:r>
          <a:endParaRPr lang="en-US" sz="1900" kern="1200" dirty="0"/>
        </a:p>
      </dsp:txBody>
      <dsp:txXfrm>
        <a:off x="1016821" y="2205045"/>
        <a:ext cx="9386811" cy="880365"/>
      </dsp:txXfrm>
    </dsp:sp>
    <dsp:sp modelId="{7036AE51-84A2-4CDB-9CF3-943F0D604747}">
      <dsp:nvSpPr>
        <dsp:cNvPr id="0" name=""/>
        <dsp:cNvSpPr/>
      </dsp:nvSpPr>
      <dsp:spPr>
        <a:xfrm>
          <a:off x="0" y="3305502"/>
          <a:ext cx="10403633" cy="88036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A8D0031-DA2D-4D05-A3A1-E4B23AC746F0}">
      <dsp:nvSpPr>
        <dsp:cNvPr id="0" name=""/>
        <dsp:cNvSpPr/>
      </dsp:nvSpPr>
      <dsp:spPr>
        <a:xfrm>
          <a:off x="266310" y="3503584"/>
          <a:ext cx="484200" cy="48420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743BB26-7D62-4321-8226-704B4C3A58BF}">
      <dsp:nvSpPr>
        <dsp:cNvPr id="0" name=""/>
        <dsp:cNvSpPr/>
      </dsp:nvSpPr>
      <dsp:spPr>
        <a:xfrm>
          <a:off x="1016821" y="3305502"/>
          <a:ext cx="9386811" cy="8803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172" tIns="93172" rIns="93172" bIns="93172" numCol="1" spcCol="1270" anchor="ctr" anchorCtr="0">
          <a:noAutofit/>
        </a:bodyPr>
        <a:lstStyle/>
        <a:p>
          <a:pPr marL="0" lvl="0" indent="0" algn="l" defTabSz="844550">
            <a:lnSpc>
              <a:spcPct val="100000"/>
            </a:lnSpc>
            <a:spcBef>
              <a:spcPct val="0"/>
            </a:spcBef>
            <a:spcAft>
              <a:spcPct val="35000"/>
            </a:spcAft>
            <a:buNone/>
          </a:pPr>
          <a:r>
            <a:rPr lang="en-GB" sz="1900" kern="1200" dirty="0"/>
            <a:t>Close scrutiny of financial matters - the extent to which best value for money is being achieved can be evaluated. </a:t>
          </a:r>
          <a:endParaRPr lang="en-US" sz="1900" kern="1200" dirty="0"/>
        </a:p>
      </dsp:txBody>
      <dsp:txXfrm>
        <a:off x="1016821" y="3305502"/>
        <a:ext cx="9386811" cy="880365"/>
      </dsp:txXfrm>
    </dsp:sp>
    <dsp:sp modelId="{9D2568E4-4FC1-4E1F-984A-12364F5B4F0C}">
      <dsp:nvSpPr>
        <dsp:cNvPr id="0" name=""/>
        <dsp:cNvSpPr/>
      </dsp:nvSpPr>
      <dsp:spPr>
        <a:xfrm>
          <a:off x="0" y="4405958"/>
          <a:ext cx="10403633" cy="88036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E387BAF-E13D-4AD0-8713-C8CA9C4102DD}">
      <dsp:nvSpPr>
        <dsp:cNvPr id="0" name=""/>
        <dsp:cNvSpPr/>
      </dsp:nvSpPr>
      <dsp:spPr>
        <a:xfrm>
          <a:off x="266310" y="4604040"/>
          <a:ext cx="484200" cy="48420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3607C8-97CE-45B2-8987-D288A02CD8E9}">
      <dsp:nvSpPr>
        <dsp:cNvPr id="0" name=""/>
        <dsp:cNvSpPr/>
      </dsp:nvSpPr>
      <dsp:spPr>
        <a:xfrm>
          <a:off x="1016821" y="4405958"/>
          <a:ext cx="9386811" cy="8803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172" tIns="93172" rIns="93172" bIns="93172" numCol="1" spcCol="1270" anchor="ctr" anchorCtr="0">
          <a:noAutofit/>
        </a:bodyPr>
        <a:lstStyle/>
        <a:p>
          <a:pPr marL="0" lvl="0" indent="0" algn="l" defTabSz="844550">
            <a:lnSpc>
              <a:spcPct val="100000"/>
            </a:lnSpc>
            <a:spcBef>
              <a:spcPct val="0"/>
            </a:spcBef>
            <a:spcAft>
              <a:spcPct val="35000"/>
            </a:spcAft>
            <a:buNone/>
          </a:pPr>
          <a:r>
            <a:rPr lang="en-GB" sz="1900" kern="1200" dirty="0"/>
            <a:t>BOGs serves as an oversight for procurement.</a:t>
          </a:r>
          <a:endParaRPr lang="en-US" sz="1900" kern="1200" dirty="0"/>
        </a:p>
      </dsp:txBody>
      <dsp:txXfrm>
        <a:off x="1016821" y="4405958"/>
        <a:ext cx="9386811" cy="88036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5406B5-DD48-4A8D-8A4E-4BCDFAEF5472}">
      <dsp:nvSpPr>
        <dsp:cNvPr id="0" name=""/>
        <dsp:cNvSpPr/>
      </dsp:nvSpPr>
      <dsp:spPr>
        <a:xfrm>
          <a:off x="1214487" y="75624"/>
          <a:ext cx="1098000" cy="1098000"/>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3081154-2127-43D2-A08B-55869659D636}">
      <dsp:nvSpPr>
        <dsp:cNvPr id="0" name=""/>
        <dsp:cNvSpPr/>
      </dsp:nvSpPr>
      <dsp:spPr>
        <a:xfrm>
          <a:off x="1448487" y="309625"/>
          <a:ext cx="630000" cy="63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12F0A6F-E88B-4AB6-A864-9B47ACD15F45}">
      <dsp:nvSpPr>
        <dsp:cNvPr id="0" name=""/>
        <dsp:cNvSpPr/>
      </dsp:nvSpPr>
      <dsp:spPr>
        <a:xfrm>
          <a:off x="863487" y="1515625"/>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GB" sz="1600" kern="1200" dirty="0"/>
            <a:t>Increased responsibility and accountability </a:t>
          </a:r>
          <a:endParaRPr lang="en-US" sz="1600" kern="1200" dirty="0"/>
        </a:p>
      </dsp:txBody>
      <dsp:txXfrm>
        <a:off x="863487" y="1515625"/>
        <a:ext cx="1800000" cy="720000"/>
      </dsp:txXfrm>
    </dsp:sp>
    <dsp:sp modelId="{8220EFDE-788B-4FEE-8CE8-E569E6E7BDA9}">
      <dsp:nvSpPr>
        <dsp:cNvPr id="0" name=""/>
        <dsp:cNvSpPr/>
      </dsp:nvSpPr>
      <dsp:spPr>
        <a:xfrm>
          <a:off x="3329487" y="75624"/>
          <a:ext cx="1098000" cy="1098000"/>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0BDCB7C-5392-439E-913D-BF33E426150B}">
      <dsp:nvSpPr>
        <dsp:cNvPr id="0" name=""/>
        <dsp:cNvSpPr/>
      </dsp:nvSpPr>
      <dsp:spPr>
        <a:xfrm>
          <a:off x="3563487" y="309625"/>
          <a:ext cx="630000" cy="63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8DD8614-C45A-441A-BE45-2EE37333B6AB}">
      <dsp:nvSpPr>
        <dsp:cNvPr id="0" name=""/>
        <dsp:cNvSpPr/>
      </dsp:nvSpPr>
      <dsp:spPr>
        <a:xfrm>
          <a:off x="2978487" y="1515625"/>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GB" sz="1600" kern="1200" dirty="0"/>
            <a:t>Effective and efficient use of resources</a:t>
          </a:r>
          <a:endParaRPr lang="en-US" sz="1600" kern="1200" dirty="0"/>
        </a:p>
      </dsp:txBody>
      <dsp:txXfrm>
        <a:off x="2978487" y="1515625"/>
        <a:ext cx="1800000" cy="720000"/>
      </dsp:txXfrm>
    </dsp:sp>
    <dsp:sp modelId="{4C95D4CF-D2D3-46D6-BF26-92F5B572F52B}">
      <dsp:nvSpPr>
        <dsp:cNvPr id="0" name=""/>
        <dsp:cNvSpPr/>
      </dsp:nvSpPr>
      <dsp:spPr>
        <a:xfrm>
          <a:off x="1214487" y="2685625"/>
          <a:ext cx="1098000" cy="1098000"/>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DE75240-FB1E-4673-9214-EB2F22CFAF4C}">
      <dsp:nvSpPr>
        <dsp:cNvPr id="0" name=""/>
        <dsp:cNvSpPr/>
      </dsp:nvSpPr>
      <dsp:spPr>
        <a:xfrm>
          <a:off x="1448487" y="2919625"/>
          <a:ext cx="630000" cy="6300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10723C6-1BA6-4DBC-A83C-3FA54731A35C}">
      <dsp:nvSpPr>
        <dsp:cNvPr id="0" name=""/>
        <dsp:cNvSpPr/>
      </dsp:nvSpPr>
      <dsp:spPr>
        <a:xfrm>
          <a:off x="863487" y="4125625"/>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GB" sz="1600" kern="1200" dirty="0"/>
            <a:t>Uniqueness and adaptability </a:t>
          </a:r>
          <a:endParaRPr lang="en-US" sz="1600" kern="1200" dirty="0"/>
        </a:p>
      </dsp:txBody>
      <dsp:txXfrm>
        <a:off x="863487" y="4125625"/>
        <a:ext cx="1800000" cy="720000"/>
      </dsp:txXfrm>
    </dsp:sp>
    <dsp:sp modelId="{B565DDCC-A3F0-45A2-98BF-09E06C0AAC41}">
      <dsp:nvSpPr>
        <dsp:cNvPr id="0" name=""/>
        <dsp:cNvSpPr/>
      </dsp:nvSpPr>
      <dsp:spPr>
        <a:xfrm>
          <a:off x="3329487" y="2685625"/>
          <a:ext cx="1098000" cy="1098000"/>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0DAEAE0-C514-401A-816E-5F98BB18E4FF}">
      <dsp:nvSpPr>
        <dsp:cNvPr id="0" name=""/>
        <dsp:cNvSpPr/>
      </dsp:nvSpPr>
      <dsp:spPr>
        <a:xfrm>
          <a:off x="3563487" y="2919625"/>
          <a:ext cx="630000" cy="63000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BB8A633-6C51-4222-AE45-36FE596F1A05}">
      <dsp:nvSpPr>
        <dsp:cNvPr id="0" name=""/>
        <dsp:cNvSpPr/>
      </dsp:nvSpPr>
      <dsp:spPr>
        <a:xfrm>
          <a:off x="2978487" y="4125625"/>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GB" sz="1600" kern="1200" dirty="0"/>
            <a:t>Quality educational experience</a:t>
          </a:r>
          <a:endParaRPr lang="en-US" sz="1600" kern="1200" dirty="0"/>
        </a:p>
      </dsp:txBody>
      <dsp:txXfrm>
        <a:off x="2978487" y="4125625"/>
        <a:ext cx="1800000" cy="720000"/>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77FB6B-B2E6-43AE-A897-346A70208930}" type="datetimeFigureOut">
              <a:rPr lang="en-GB" smtClean="0"/>
              <a:t>29/01/2026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FE41EC-3766-43A6-9289-4A04297F5015}" type="slidenum">
              <a:rPr lang="en-GB" smtClean="0"/>
              <a:t>‹#›</a:t>
            </a:fld>
            <a:endParaRPr lang="en-GB"/>
          </a:p>
        </p:txBody>
      </p:sp>
    </p:spTree>
    <p:extLst>
      <p:ext uri="{BB962C8B-B14F-4D97-AF65-F5344CB8AC3E}">
        <p14:creationId xmlns:p14="http://schemas.microsoft.com/office/powerpoint/2010/main" val="3059265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9C415AF-99D0-4A1D-B266-15CEE01AB91E}" type="slidenum">
              <a:rPr lang="en-GB" smtClean="0"/>
              <a:t>3</a:t>
            </a:fld>
            <a:endParaRPr lang="en-GB" dirty="0"/>
          </a:p>
        </p:txBody>
      </p:sp>
    </p:spTree>
    <p:extLst>
      <p:ext uri="{BB962C8B-B14F-4D97-AF65-F5344CB8AC3E}">
        <p14:creationId xmlns:p14="http://schemas.microsoft.com/office/powerpoint/2010/main" val="11629806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526692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B68150-9880-18EE-B858-5EE2424009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E72FBF-5379-D3B0-425A-C59BAF3040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82CDBF-31D3-7552-DDC6-B6B0EBCC8162}"/>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4107DAD0-846F-669C-253A-C997E8CC24E8}"/>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948951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459030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5302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366169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167577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976354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15983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105680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4859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39B476-6707-88B2-43AC-B2E4B11DE2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3DB1CF-1F59-53B0-0607-384D365D3C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B7B27D-6DF2-EE90-94F0-C4A175681F3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9472B81-4075-AE4A-3804-668429DB639B}"/>
              </a:ext>
            </a:extLst>
          </p:cNvPr>
          <p:cNvSpPr>
            <a:spLocks noGrp="1"/>
          </p:cNvSpPr>
          <p:nvPr>
            <p:ph type="sldNum" sz="quarter" idx="5"/>
          </p:nvPr>
        </p:nvSpPr>
        <p:spPr/>
        <p:txBody>
          <a:bodyPr/>
          <a:lstStyle/>
          <a:p>
            <a:fld id="{19C415AF-99D0-4A1D-B266-15CEE01AB91E}" type="slidenum">
              <a:rPr lang="en-GB" smtClean="0"/>
              <a:t>4</a:t>
            </a:fld>
            <a:endParaRPr lang="en-GB" dirty="0"/>
          </a:p>
        </p:txBody>
      </p:sp>
    </p:spTree>
    <p:extLst>
      <p:ext uri="{BB962C8B-B14F-4D97-AF65-F5344CB8AC3E}">
        <p14:creationId xmlns:p14="http://schemas.microsoft.com/office/powerpoint/2010/main" val="40286593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155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834000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43845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1459463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10870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36</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40319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37</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8874867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38</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82593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39</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515640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780673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431273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30980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0BAB4-31FD-3949-0D72-50DB93BC62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65348E-2E94-D518-4B9F-788810F97C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DD5725-7B0D-0B39-71D5-F3491B2A4FB1}"/>
              </a:ext>
            </a:extLst>
          </p:cNvPr>
          <p:cNvSpPr>
            <a:spLocks noGrp="1"/>
          </p:cNvSpPr>
          <p:nvPr>
            <p:ph type="body" idx="1"/>
          </p:nvPr>
        </p:nvSpPr>
        <p:spPr/>
        <p:txBody>
          <a:bodyPr/>
          <a:lstStyle/>
          <a:p>
            <a:endParaRPr lang="en-GB" dirty="0"/>
          </a:p>
          <a:p>
            <a:pPr marL="228600" indent="-228600">
              <a:buAutoNum type="alphaLcParenBoth"/>
            </a:pPr>
            <a:endParaRPr lang="en-GB" b="0" i="0" dirty="0">
              <a:solidFill>
                <a:srgbClr val="494949"/>
              </a:solidFill>
              <a:effectLst/>
              <a:latin typeface="arial" panose="020B0604020202020204" pitchFamily="34" charset="0"/>
            </a:endParaRPr>
          </a:p>
        </p:txBody>
      </p:sp>
      <p:sp>
        <p:nvSpPr>
          <p:cNvPr id="4" name="Slide Number Placeholder 3">
            <a:extLst>
              <a:ext uri="{FF2B5EF4-FFF2-40B4-BE49-F238E27FC236}">
                <a16:creationId xmlns:a16="http://schemas.microsoft.com/office/drawing/2014/main" id="{FD90B2B4-BACC-5FFF-39F8-5BB330F295FA}"/>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19188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309146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9915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C415AF-99D0-4A1D-B266-15CEE01AB91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79479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7B02E-D060-F554-9C60-CD417F1057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D353DCB-F307-AB56-094C-3A3B401AB3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36625EF-F470-C2B0-8C93-AB80EE77046D}"/>
              </a:ext>
            </a:extLst>
          </p:cNvPr>
          <p:cNvSpPr>
            <a:spLocks noGrp="1"/>
          </p:cNvSpPr>
          <p:nvPr>
            <p:ph type="dt" sz="half" idx="10"/>
          </p:nvPr>
        </p:nvSpPr>
        <p:spPr/>
        <p:txBody>
          <a:bodyPr/>
          <a:lstStyle/>
          <a:p>
            <a:fld id="{07145F16-310B-4A9F-AFCB-1D3D85D9B2C5}" type="datetimeFigureOut">
              <a:rPr lang="en-GB" smtClean="0"/>
              <a:t>29/01/2026</a:t>
            </a:fld>
            <a:endParaRPr lang="en-GB"/>
          </a:p>
        </p:txBody>
      </p:sp>
      <p:sp>
        <p:nvSpPr>
          <p:cNvPr id="5" name="Footer Placeholder 4">
            <a:extLst>
              <a:ext uri="{FF2B5EF4-FFF2-40B4-BE49-F238E27FC236}">
                <a16:creationId xmlns:a16="http://schemas.microsoft.com/office/drawing/2014/main" id="{B1F1DB99-2869-F78F-6891-680F40A88D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D9CADC6-E716-01C1-FF41-5263220591E5}"/>
              </a:ext>
            </a:extLst>
          </p:cNvPr>
          <p:cNvSpPr>
            <a:spLocks noGrp="1"/>
          </p:cNvSpPr>
          <p:nvPr>
            <p:ph type="sldNum" sz="quarter" idx="12"/>
          </p:nvPr>
        </p:nvSpPr>
        <p:spPr/>
        <p:txBody>
          <a:bodyPr/>
          <a:lstStyle/>
          <a:p>
            <a:fld id="{D345D1F0-7560-459B-977F-8A2B378BF31F}" type="slidenum">
              <a:rPr lang="en-GB" smtClean="0"/>
              <a:t>‹#›</a:t>
            </a:fld>
            <a:endParaRPr lang="en-GB"/>
          </a:p>
        </p:txBody>
      </p:sp>
    </p:spTree>
    <p:extLst>
      <p:ext uri="{BB962C8B-B14F-4D97-AF65-F5344CB8AC3E}">
        <p14:creationId xmlns:p14="http://schemas.microsoft.com/office/powerpoint/2010/main" val="1559093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673F8-B074-A54B-46A0-259EC65E2F3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B5512F8-30A8-9A92-13BC-FBCA489153A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527A50-4691-E6A3-B382-0AB2E80795E4}"/>
              </a:ext>
            </a:extLst>
          </p:cNvPr>
          <p:cNvSpPr>
            <a:spLocks noGrp="1"/>
          </p:cNvSpPr>
          <p:nvPr>
            <p:ph type="dt" sz="half" idx="10"/>
          </p:nvPr>
        </p:nvSpPr>
        <p:spPr/>
        <p:txBody>
          <a:bodyPr/>
          <a:lstStyle/>
          <a:p>
            <a:fld id="{07145F16-310B-4A9F-AFCB-1D3D85D9B2C5}" type="datetimeFigureOut">
              <a:rPr lang="en-GB" smtClean="0"/>
              <a:t>29/01/2026</a:t>
            </a:fld>
            <a:endParaRPr lang="en-GB"/>
          </a:p>
        </p:txBody>
      </p:sp>
      <p:sp>
        <p:nvSpPr>
          <p:cNvPr id="5" name="Footer Placeholder 4">
            <a:extLst>
              <a:ext uri="{FF2B5EF4-FFF2-40B4-BE49-F238E27FC236}">
                <a16:creationId xmlns:a16="http://schemas.microsoft.com/office/drawing/2014/main" id="{17A35461-EF67-1EBC-D34B-D3902CFBEC0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8FF71B5-1363-C70F-E7E8-773BF511C31E}"/>
              </a:ext>
            </a:extLst>
          </p:cNvPr>
          <p:cNvSpPr>
            <a:spLocks noGrp="1"/>
          </p:cNvSpPr>
          <p:nvPr>
            <p:ph type="sldNum" sz="quarter" idx="12"/>
          </p:nvPr>
        </p:nvSpPr>
        <p:spPr/>
        <p:txBody>
          <a:bodyPr/>
          <a:lstStyle/>
          <a:p>
            <a:fld id="{D345D1F0-7560-459B-977F-8A2B378BF31F}" type="slidenum">
              <a:rPr lang="en-GB" smtClean="0"/>
              <a:t>‹#›</a:t>
            </a:fld>
            <a:endParaRPr lang="en-GB"/>
          </a:p>
        </p:txBody>
      </p:sp>
    </p:spTree>
    <p:extLst>
      <p:ext uri="{BB962C8B-B14F-4D97-AF65-F5344CB8AC3E}">
        <p14:creationId xmlns:p14="http://schemas.microsoft.com/office/powerpoint/2010/main" val="1525858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15011C0-C75F-0944-EFBE-8C685774464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44C24AB-7ED0-BA67-FF9B-762834F4733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F75F2DA-2F02-F51E-76D1-CEEAB9E3459E}"/>
              </a:ext>
            </a:extLst>
          </p:cNvPr>
          <p:cNvSpPr>
            <a:spLocks noGrp="1"/>
          </p:cNvSpPr>
          <p:nvPr>
            <p:ph type="dt" sz="half" idx="10"/>
          </p:nvPr>
        </p:nvSpPr>
        <p:spPr/>
        <p:txBody>
          <a:bodyPr/>
          <a:lstStyle/>
          <a:p>
            <a:fld id="{07145F16-310B-4A9F-AFCB-1D3D85D9B2C5}" type="datetimeFigureOut">
              <a:rPr lang="en-GB" smtClean="0"/>
              <a:t>29/01/2026</a:t>
            </a:fld>
            <a:endParaRPr lang="en-GB"/>
          </a:p>
        </p:txBody>
      </p:sp>
      <p:sp>
        <p:nvSpPr>
          <p:cNvPr id="5" name="Footer Placeholder 4">
            <a:extLst>
              <a:ext uri="{FF2B5EF4-FFF2-40B4-BE49-F238E27FC236}">
                <a16:creationId xmlns:a16="http://schemas.microsoft.com/office/drawing/2014/main" id="{4D203209-9D20-2966-B0AE-F2101F348E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629C5F9-0BCE-3BC3-1D61-9999913ABD74}"/>
              </a:ext>
            </a:extLst>
          </p:cNvPr>
          <p:cNvSpPr>
            <a:spLocks noGrp="1"/>
          </p:cNvSpPr>
          <p:nvPr>
            <p:ph type="sldNum" sz="quarter" idx="12"/>
          </p:nvPr>
        </p:nvSpPr>
        <p:spPr/>
        <p:txBody>
          <a:bodyPr/>
          <a:lstStyle/>
          <a:p>
            <a:fld id="{D345D1F0-7560-459B-977F-8A2B378BF31F}" type="slidenum">
              <a:rPr lang="en-GB" smtClean="0"/>
              <a:t>‹#›</a:t>
            </a:fld>
            <a:endParaRPr lang="en-GB"/>
          </a:p>
        </p:txBody>
      </p:sp>
    </p:spTree>
    <p:extLst>
      <p:ext uri="{BB962C8B-B14F-4D97-AF65-F5344CB8AC3E}">
        <p14:creationId xmlns:p14="http://schemas.microsoft.com/office/powerpoint/2010/main" val="37502585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CCC666B-62FF-4A4A-96D8-C892B9D13452}" type="datetimeFigureOut">
              <a:rPr lang="en-GB" smtClean="0"/>
              <a:t>29/01/2026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F9EA790-B9CA-4574-9DA9-F7C5E1C86EC8}" type="slidenum">
              <a:rPr lang="en-GB" smtClean="0"/>
              <a:t>‹#›</a:t>
            </a:fld>
            <a:endParaRPr lang="en-GB"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0630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F9EA790-B9CA-4574-9DA9-F7C5E1C86EC8}" type="slidenum">
              <a:rPr lang="en-GB" smtClean="0"/>
              <a:t>‹#›</a:t>
            </a:fld>
            <a:endParaRPr lang="en-GB" dirty="0"/>
          </a:p>
        </p:txBody>
      </p:sp>
    </p:spTree>
    <p:extLst>
      <p:ext uri="{BB962C8B-B14F-4D97-AF65-F5344CB8AC3E}">
        <p14:creationId xmlns:p14="http://schemas.microsoft.com/office/powerpoint/2010/main" val="3301498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F9EA790-B9CA-4574-9DA9-F7C5E1C86EC8}" type="slidenum">
              <a:rPr lang="en-GB" smtClean="0"/>
              <a:t>‹#›</a:t>
            </a:fld>
            <a:endParaRPr lang="en-GB"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80084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F9EA790-B9CA-4574-9DA9-F7C5E1C86EC8}" type="slidenum">
              <a:rPr lang="en-GB" smtClean="0"/>
              <a:t>‹#›</a:t>
            </a:fld>
            <a:endParaRPr lang="en-GB" dirty="0"/>
          </a:p>
        </p:txBody>
      </p:sp>
    </p:spTree>
    <p:extLst>
      <p:ext uri="{BB962C8B-B14F-4D97-AF65-F5344CB8AC3E}">
        <p14:creationId xmlns:p14="http://schemas.microsoft.com/office/powerpoint/2010/main" val="6524025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7F9EA790-B9CA-4574-9DA9-F7C5E1C86EC8}" type="slidenum">
              <a:rPr lang="en-GB" smtClean="0"/>
              <a:t>‹#›</a:t>
            </a:fld>
            <a:endParaRPr lang="en-GB" dirty="0"/>
          </a:p>
        </p:txBody>
      </p:sp>
    </p:spTree>
    <p:extLst>
      <p:ext uri="{BB962C8B-B14F-4D97-AF65-F5344CB8AC3E}">
        <p14:creationId xmlns:p14="http://schemas.microsoft.com/office/powerpoint/2010/main" val="4921406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F9EA790-B9CA-4574-9DA9-F7C5E1C86EC8}" type="slidenum">
              <a:rPr lang="en-GB" smtClean="0"/>
              <a:t>‹#›</a:t>
            </a:fld>
            <a:endParaRPr lang="en-GB" dirty="0"/>
          </a:p>
        </p:txBody>
      </p:sp>
    </p:spTree>
    <p:extLst>
      <p:ext uri="{BB962C8B-B14F-4D97-AF65-F5344CB8AC3E}">
        <p14:creationId xmlns:p14="http://schemas.microsoft.com/office/powerpoint/2010/main" val="10962582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7F9EA790-B9CA-4574-9DA9-F7C5E1C86EC8}" type="slidenum">
              <a:rPr lang="en-GB" smtClean="0"/>
              <a:t>‹#›</a:t>
            </a:fld>
            <a:endParaRPr lang="en-GB" dirty="0"/>
          </a:p>
        </p:txBody>
      </p:sp>
    </p:spTree>
    <p:extLst>
      <p:ext uri="{BB962C8B-B14F-4D97-AF65-F5344CB8AC3E}">
        <p14:creationId xmlns:p14="http://schemas.microsoft.com/office/powerpoint/2010/main" val="24668710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F9EA790-B9CA-4574-9DA9-F7C5E1C86EC8}" type="slidenum">
              <a:rPr lang="en-GB" smtClean="0"/>
              <a:t>‹#›</a:t>
            </a:fld>
            <a:endParaRPr lang="en-GB" dirty="0"/>
          </a:p>
        </p:txBody>
      </p:sp>
    </p:spTree>
    <p:extLst>
      <p:ext uri="{BB962C8B-B14F-4D97-AF65-F5344CB8AC3E}">
        <p14:creationId xmlns:p14="http://schemas.microsoft.com/office/powerpoint/2010/main" val="36565562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F2EC5-1D1F-8D3D-F438-7855ADD6517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12739A0-FC40-387D-AB9C-AB327434C1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E1F03D-6CD5-08D4-2F41-AD771CD95A85}"/>
              </a:ext>
            </a:extLst>
          </p:cNvPr>
          <p:cNvSpPr>
            <a:spLocks noGrp="1"/>
          </p:cNvSpPr>
          <p:nvPr>
            <p:ph type="dt" sz="half" idx="10"/>
          </p:nvPr>
        </p:nvSpPr>
        <p:spPr/>
        <p:txBody>
          <a:bodyPr/>
          <a:lstStyle/>
          <a:p>
            <a:fld id="{07145F16-310B-4A9F-AFCB-1D3D85D9B2C5}" type="datetimeFigureOut">
              <a:rPr lang="en-GB" smtClean="0"/>
              <a:t>29/01/2026</a:t>
            </a:fld>
            <a:endParaRPr lang="en-GB"/>
          </a:p>
        </p:txBody>
      </p:sp>
      <p:sp>
        <p:nvSpPr>
          <p:cNvPr id="5" name="Footer Placeholder 4">
            <a:extLst>
              <a:ext uri="{FF2B5EF4-FFF2-40B4-BE49-F238E27FC236}">
                <a16:creationId xmlns:a16="http://schemas.microsoft.com/office/drawing/2014/main" id="{17E51C2C-A78C-216C-DA4E-9978FF8223A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8BAF2E-E111-D96F-76A0-2BC21EF2F956}"/>
              </a:ext>
            </a:extLst>
          </p:cNvPr>
          <p:cNvSpPr>
            <a:spLocks noGrp="1"/>
          </p:cNvSpPr>
          <p:nvPr>
            <p:ph type="sldNum" sz="quarter" idx="12"/>
          </p:nvPr>
        </p:nvSpPr>
        <p:spPr/>
        <p:txBody>
          <a:bodyPr/>
          <a:lstStyle/>
          <a:p>
            <a:fld id="{D345D1F0-7560-459B-977F-8A2B378BF31F}" type="slidenum">
              <a:rPr lang="en-GB" smtClean="0"/>
              <a:t>‹#›</a:t>
            </a:fld>
            <a:endParaRPr lang="en-GB"/>
          </a:p>
        </p:txBody>
      </p:sp>
    </p:spTree>
    <p:extLst>
      <p:ext uri="{BB962C8B-B14F-4D97-AF65-F5344CB8AC3E}">
        <p14:creationId xmlns:p14="http://schemas.microsoft.com/office/powerpoint/2010/main" val="28285616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F9EA790-B9CA-4574-9DA9-F7C5E1C86EC8}" type="slidenum">
              <a:rPr lang="en-GB" smtClean="0"/>
              <a:t>‹#›</a:t>
            </a:fld>
            <a:endParaRPr lang="en-GB"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69110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F9EA790-B9CA-4574-9DA9-F7C5E1C86EC8}" type="slidenum">
              <a:rPr lang="en-GB" smtClean="0"/>
              <a:t>‹#›</a:t>
            </a:fld>
            <a:endParaRPr lang="en-GB" dirty="0"/>
          </a:p>
        </p:txBody>
      </p:sp>
    </p:spTree>
    <p:extLst>
      <p:ext uri="{BB962C8B-B14F-4D97-AF65-F5344CB8AC3E}">
        <p14:creationId xmlns:p14="http://schemas.microsoft.com/office/powerpoint/2010/main" val="10837308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F9EA790-B9CA-4574-9DA9-F7C5E1C86EC8}" type="slidenum">
              <a:rPr lang="en-GB" smtClean="0"/>
              <a:t>‹#›</a:t>
            </a:fld>
            <a:endParaRPr lang="en-GB"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87927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CCC666B-62FF-4A4A-96D8-C892B9D13452}" type="datetimeFigureOut">
              <a:rPr lang="en-GB" smtClean="0"/>
              <a:t>29/01/2026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F9EA790-B9CA-4574-9DA9-F7C5E1C86EC8}" type="slidenum">
              <a:rPr lang="en-GB" smtClean="0"/>
              <a:t>‹#›</a:t>
            </a:fld>
            <a:endParaRPr lang="en-GB"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0812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F9EA790-B9CA-4574-9DA9-F7C5E1C86EC8}" type="slidenum">
              <a:rPr lang="en-GB" smtClean="0"/>
              <a:t>‹#›</a:t>
            </a:fld>
            <a:endParaRPr lang="en-GB" dirty="0"/>
          </a:p>
        </p:txBody>
      </p:sp>
    </p:spTree>
    <p:extLst>
      <p:ext uri="{BB962C8B-B14F-4D97-AF65-F5344CB8AC3E}">
        <p14:creationId xmlns:p14="http://schemas.microsoft.com/office/powerpoint/2010/main" val="2902263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F9EA790-B9CA-4574-9DA9-F7C5E1C86EC8}" type="slidenum">
              <a:rPr lang="en-GB" smtClean="0"/>
              <a:t>‹#›</a:t>
            </a:fld>
            <a:endParaRPr lang="en-GB"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2767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F9EA790-B9CA-4574-9DA9-F7C5E1C86EC8}" type="slidenum">
              <a:rPr lang="en-GB" smtClean="0"/>
              <a:t>‹#›</a:t>
            </a:fld>
            <a:endParaRPr lang="en-GB" dirty="0"/>
          </a:p>
        </p:txBody>
      </p:sp>
    </p:spTree>
    <p:extLst>
      <p:ext uri="{BB962C8B-B14F-4D97-AF65-F5344CB8AC3E}">
        <p14:creationId xmlns:p14="http://schemas.microsoft.com/office/powerpoint/2010/main" val="18531445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7F9EA790-B9CA-4574-9DA9-F7C5E1C86EC8}" type="slidenum">
              <a:rPr lang="en-GB" smtClean="0"/>
              <a:t>‹#›</a:t>
            </a:fld>
            <a:endParaRPr lang="en-GB" dirty="0"/>
          </a:p>
        </p:txBody>
      </p:sp>
    </p:spTree>
    <p:extLst>
      <p:ext uri="{BB962C8B-B14F-4D97-AF65-F5344CB8AC3E}">
        <p14:creationId xmlns:p14="http://schemas.microsoft.com/office/powerpoint/2010/main" val="8663257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F9EA790-B9CA-4574-9DA9-F7C5E1C86EC8}" type="slidenum">
              <a:rPr lang="en-GB" smtClean="0"/>
              <a:t>‹#›</a:t>
            </a:fld>
            <a:endParaRPr lang="en-GB" dirty="0"/>
          </a:p>
        </p:txBody>
      </p:sp>
    </p:spTree>
    <p:extLst>
      <p:ext uri="{BB962C8B-B14F-4D97-AF65-F5344CB8AC3E}">
        <p14:creationId xmlns:p14="http://schemas.microsoft.com/office/powerpoint/2010/main" val="26702167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7F9EA790-B9CA-4574-9DA9-F7C5E1C86EC8}" type="slidenum">
              <a:rPr lang="en-GB" smtClean="0"/>
              <a:t>‹#›</a:t>
            </a:fld>
            <a:endParaRPr lang="en-GB" dirty="0"/>
          </a:p>
        </p:txBody>
      </p:sp>
    </p:spTree>
    <p:extLst>
      <p:ext uri="{BB962C8B-B14F-4D97-AF65-F5344CB8AC3E}">
        <p14:creationId xmlns:p14="http://schemas.microsoft.com/office/powerpoint/2010/main" val="23700820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48118-27F2-C9BF-FD70-22A042FBEBB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0C0F4C5-7C52-6C66-F69D-FEE8CC58CEB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4771928-AFAD-5C89-987D-C683462E160F}"/>
              </a:ext>
            </a:extLst>
          </p:cNvPr>
          <p:cNvSpPr>
            <a:spLocks noGrp="1"/>
          </p:cNvSpPr>
          <p:nvPr>
            <p:ph type="dt" sz="half" idx="10"/>
          </p:nvPr>
        </p:nvSpPr>
        <p:spPr/>
        <p:txBody>
          <a:bodyPr/>
          <a:lstStyle/>
          <a:p>
            <a:fld id="{07145F16-310B-4A9F-AFCB-1D3D85D9B2C5}" type="datetimeFigureOut">
              <a:rPr lang="en-GB" smtClean="0"/>
              <a:t>29/01/2026</a:t>
            </a:fld>
            <a:endParaRPr lang="en-GB"/>
          </a:p>
        </p:txBody>
      </p:sp>
      <p:sp>
        <p:nvSpPr>
          <p:cNvPr id="5" name="Footer Placeholder 4">
            <a:extLst>
              <a:ext uri="{FF2B5EF4-FFF2-40B4-BE49-F238E27FC236}">
                <a16:creationId xmlns:a16="http://schemas.microsoft.com/office/drawing/2014/main" id="{063D1132-EFBA-DF05-925E-B6BA9382EFF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CDF525B-203C-DC66-10B0-22DCDABB5B76}"/>
              </a:ext>
            </a:extLst>
          </p:cNvPr>
          <p:cNvSpPr>
            <a:spLocks noGrp="1"/>
          </p:cNvSpPr>
          <p:nvPr>
            <p:ph type="sldNum" sz="quarter" idx="12"/>
          </p:nvPr>
        </p:nvSpPr>
        <p:spPr/>
        <p:txBody>
          <a:bodyPr/>
          <a:lstStyle/>
          <a:p>
            <a:fld id="{D345D1F0-7560-459B-977F-8A2B378BF31F}" type="slidenum">
              <a:rPr lang="en-GB" smtClean="0"/>
              <a:t>‹#›</a:t>
            </a:fld>
            <a:endParaRPr lang="en-GB"/>
          </a:p>
        </p:txBody>
      </p:sp>
    </p:spTree>
    <p:extLst>
      <p:ext uri="{BB962C8B-B14F-4D97-AF65-F5344CB8AC3E}">
        <p14:creationId xmlns:p14="http://schemas.microsoft.com/office/powerpoint/2010/main" val="129942619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F9EA790-B9CA-4574-9DA9-F7C5E1C86EC8}" type="slidenum">
              <a:rPr lang="en-GB" smtClean="0"/>
              <a:t>‹#›</a:t>
            </a:fld>
            <a:endParaRPr lang="en-GB" dirty="0"/>
          </a:p>
        </p:txBody>
      </p:sp>
    </p:spTree>
    <p:extLst>
      <p:ext uri="{BB962C8B-B14F-4D97-AF65-F5344CB8AC3E}">
        <p14:creationId xmlns:p14="http://schemas.microsoft.com/office/powerpoint/2010/main" val="24722879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F9EA790-B9CA-4574-9DA9-F7C5E1C86EC8}" type="slidenum">
              <a:rPr lang="en-GB" smtClean="0"/>
              <a:t>‹#›</a:t>
            </a:fld>
            <a:endParaRPr lang="en-GB"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84877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F9EA790-B9CA-4574-9DA9-F7C5E1C86EC8}" type="slidenum">
              <a:rPr lang="en-GB" smtClean="0"/>
              <a:t>‹#›</a:t>
            </a:fld>
            <a:endParaRPr lang="en-GB" dirty="0"/>
          </a:p>
        </p:txBody>
      </p:sp>
    </p:spTree>
    <p:extLst>
      <p:ext uri="{BB962C8B-B14F-4D97-AF65-F5344CB8AC3E}">
        <p14:creationId xmlns:p14="http://schemas.microsoft.com/office/powerpoint/2010/main" val="28793131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F9EA790-B9CA-4574-9DA9-F7C5E1C86EC8}" type="slidenum">
              <a:rPr lang="en-GB" smtClean="0"/>
              <a:t>‹#›</a:t>
            </a:fld>
            <a:endParaRPr lang="en-GB"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31703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CCC666B-62FF-4A4A-96D8-C892B9D13452}" type="datetimeFigureOut">
              <a:rPr lang="en-GB" smtClean="0"/>
              <a:t>29/01/2026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F9EA790-B9CA-4574-9DA9-F7C5E1C86EC8}" type="slidenum">
              <a:rPr lang="en-GB" smtClean="0"/>
              <a:t>‹#›</a:t>
            </a:fld>
            <a:endParaRPr lang="en-GB" dirty="0"/>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60450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F9EA790-B9CA-4574-9DA9-F7C5E1C86EC8}" type="slidenum">
              <a:rPr lang="en-GB" smtClean="0"/>
              <a:t>‹#›</a:t>
            </a:fld>
            <a:endParaRPr lang="en-GB" dirty="0"/>
          </a:p>
        </p:txBody>
      </p:sp>
    </p:spTree>
    <p:extLst>
      <p:ext uri="{BB962C8B-B14F-4D97-AF65-F5344CB8AC3E}">
        <p14:creationId xmlns:p14="http://schemas.microsoft.com/office/powerpoint/2010/main" val="4851468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F9EA790-B9CA-4574-9DA9-F7C5E1C86EC8}" type="slidenum">
              <a:rPr lang="en-GB" smtClean="0"/>
              <a:t>‹#›</a:t>
            </a:fld>
            <a:endParaRPr lang="en-GB" dirty="0"/>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96669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F9EA790-B9CA-4574-9DA9-F7C5E1C86EC8}" type="slidenum">
              <a:rPr lang="en-GB" smtClean="0"/>
              <a:t>‹#›</a:t>
            </a:fld>
            <a:endParaRPr lang="en-GB" dirty="0"/>
          </a:p>
        </p:txBody>
      </p:sp>
    </p:spTree>
    <p:extLst>
      <p:ext uri="{BB962C8B-B14F-4D97-AF65-F5344CB8AC3E}">
        <p14:creationId xmlns:p14="http://schemas.microsoft.com/office/powerpoint/2010/main" val="18152477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7F9EA790-B9CA-4574-9DA9-F7C5E1C86EC8}" type="slidenum">
              <a:rPr lang="en-GB" smtClean="0"/>
              <a:t>‹#›</a:t>
            </a:fld>
            <a:endParaRPr lang="en-GB" dirty="0"/>
          </a:p>
        </p:txBody>
      </p:sp>
    </p:spTree>
    <p:extLst>
      <p:ext uri="{BB962C8B-B14F-4D97-AF65-F5344CB8AC3E}">
        <p14:creationId xmlns:p14="http://schemas.microsoft.com/office/powerpoint/2010/main" val="27107620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F9EA790-B9CA-4574-9DA9-F7C5E1C86EC8}" type="slidenum">
              <a:rPr lang="en-GB" smtClean="0"/>
              <a:t>‹#›</a:t>
            </a:fld>
            <a:endParaRPr lang="en-GB" dirty="0"/>
          </a:p>
        </p:txBody>
      </p:sp>
    </p:spTree>
    <p:extLst>
      <p:ext uri="{BB962C8B-B14F-4D97-AF65-F5344CB8AC3E}">
        <p14:creationId xmlns:p14="http://schemas.microsoft.com/office/powerpoint/2010/main" val="31362018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35797-7DC3-5178-767D-8C3D81063B1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E45DFB8-79DD-1410-A5E9-A6A923DEA0B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09C2EC7-5D69-CEEB-5CF9-E7A07A74286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006448B-3EC7-20B2-42F2-24307FEE321C}"/>
              </a:ext>
            </a:extLst>
          </p:cNvPr>
          <p:cNvSpPr>
            <a:spLocks noGrp="1"/>
          </p:cNvSpPr>
          <p:nvPr>
            <p:ph type="dt" sz="half" idx="10"/>
          </p:nvPr>
        </p:nvSpPr>
        <p:spPr/>
        <p:txBody>
          <a:bodyPr/>
          <a:lstStyle/>
          <a:p>
            <a:fld id="{07145F16-310B-4A9F-AFCB-1D3D85D9B2C5}" type="datetimeFigureOut">
              <a:rPr lang="en-GB" smtClean="0"/>
              <a:t>29/01/2026</a:t>
            </a:fld>
            <a:endParaRPr lang="en-GB"/>
          </a:p>
        </p:txBody>
      </p:sp>
      <p:sp>
        <p:nvSpPr>
          <p:cNvPr id="6" name="Footer Placeholder 5">
            <a:extLst>
              <a:ext uri="{FF2B5EF4-FFF2-40B4-BE49-F238E27FC236}">
                <a16:creationId xmlns:a16="http://schemas.microsoft.com/office/drawing/2014/main" id="{23199A51-E998-8576-941E-0051D7361EE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291475F-370B-9054-A9EB-AE4D722791EE}"/>
              </a:ext>
            </a:extLst>
          </p:cNvPr>
          <p:cNvSpPr>
            <a:spLocks noGrp="1"/>
          </p:cNvSpPr>
          <p:nvPr>
            <p:ph type="sldNum" sz="quarter" idx="12"/>
          </p:nvPr>
        </p:nvSpPr>
        <p:spPr/>
        <p:txBody>
          <a:bodyPr/>
          <a:lstStyle/>
          <a:p>
            <a:fld id="{D345D1F0-7560-459B-977F-8A2B378BF31F}" type="slidenum">
              <a:rPr lang="en-GB" smtClean="0"/>
              <a:t>‹#›</a:t>
            </a:fld>
            <a:endParaRPr lang="en-GB"/>
          </a:p>
        </p:txBody>
      </p:sp>
    </p:spTree>
    <p:extLst>
      <p:ext uri="{BB962C8B-B14F-4D97-AF65-F5344CB8AC3E}">
        <p14:creationId xmlns:p14="http://schemas.microsoft.com/office/powerpoint/2010/main" val="400411856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7F9EA790-B9CA-4574-9DA9-F7C5E1C86EC8}" type="slidenum">
              <a:rPr lang="en-GB" smtClean="0"/>
              <a:t>‹#›</a:t>
            </a:fld>
            <a:endParaRPr lang="en-GB" dirty="0"/>
          </a:p>
        </p:txBody>
      </p:sp>
    </p:spTree>
    <p:extLst>
      <p:ext uri="{BB962C8B-B14F-4D97-AF65-F5344CB8AC3E}">
        <p14:creationId xmlns:p14="http://schemas.microsoft.com/office/powerpoint/2010/main" val="8298454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F9EA790-B9CA-4574-9DA9-F7C5E1C86EC8}" type="slidenum">
              <a:rPr lang="en-GB" smtClean="0"/>
              <a:t>‹#›</a:t>
            </a:fld>
            <a:endParaRPr lang="en-GB" dirty="0"/>
          </a:p>
        </p:txBody>
      </p:sp>
    </p:spTree>
    <p:extLst>
      <p:ext uri="{BB962C8B-B14F-4D97-AF65-F5344CB8AC3E}">
        <p14:creationId xmlns:p14="http://schemas.microsoft.com/office/powerpoint/2010/main" val="24138831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F9EA790-B9CA-4574-9DA9-F7C5E1C86EC8}" type="slidenum">
              <a:rPr lang="en-GB" smtClean="0"/>
              <a:t>‹#›</a:t>
            </a:fld>
            <a:endParaRPr lang="en-GB" dirty="0"/>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25510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F9EA790-B9CA-4574-9DA9-F7C5E1C86EC8}" type="slidenum">
              <a:rPr lang="en-GB" smtClean="0"/>
              <a:t>‹#›</a:t>
            </a:fld>
            <a:endParaRPr lang="en-GB" dirty="0"/>
          </a:p>
        </p:txBody>
      </p:sp>
    </p:spTree>
    <p:extLst>
      <p:ext uri="{BB962C8B-B14F-4D97-AF65-F5344CB8AC3E}">
        <p14:creationId xmlns:p14="http://schemas.microsoft.com/office/powerpoint/2010/main" val="8665217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CC666B-62FF-4A4A-96D8-C892B9D13452}" type="datetimeFigureOut">
              <a:rPr lang="en-GB" smtClean="0"/>
              <a:t>29/01/2026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F9EA790-B9CA-4574-9DA9-F7C5E1C86EC8}" type="slidenum">
              <a:rPr lang="en-GB" smtClean="0"/>
              <a:t>‹#›</a:t>
            </a:fld>
            <a:endParaRPr lang="en-GB" dirty="0"/>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17582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E49F2-F1EF-DEF5-6CF6-0D11C7B2CEB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B8C2685-92A2-3EB9-7632-CB2F880DF1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7E8469-70A6-E86C-082A-58CF4A4DF9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39B0123-977D-D0E9-F827-277E1A53ED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37A9CE-0A73-2795-BDF2-8A1444E49A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94F3588-BB1A-450A-D8BF-5B5BEB0D121B}"/>
              </a:ext>
            </a:extLst>
          </p:cNvPr>
          <p:cNvSpPr>
            <a:spLocks noGrp="1"/>
          </p:cNvSpPr>
          <p:nvPr>
            <p:ph type="dt" sz="half" idx="10"/>
          </p:nvPr>
        </p:nvSpPr>
        <p:spPr/>
        <p:txBody>
          <a:bodyPr/>
          <a:lstStyle/>
          <a:p>
            <a:fld id="{07145F16-310B-4A9F-AFCB-1D3D85D9B2C5}" type="datetimeFigureOut">
              <a:rPr lang="en-GB" smtClean="0"/>
              <a:t>29/01/2026</a:t>
            </a:fld>
            <a:endParaRPr lang="en-GB"/>
          </a:p>
        </p:txBody>
      </p:sp>
      <p:sp>
        <p:nvSpPr>
          <p:cNvPr id="8" name="Footer Placeholder 7">
            <a:extLst>
              <a:ext uri="{FF2B5EF4-FFF2-40B4-BE49-F238E27FC236}">
                <a16:creationId xmlns:a16="http://schemas.microsoft.com/office/drawing/2014/main" id="{4B817BA9-6492-8EB1-DE9D-9D86DE983BF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7E279B5-DB44-656E-7C85-B29C7E676F25}"/>
              </a:ext>
            </a:extLst>
          </p:cNvPr>
          <p:cNvSpPr>
            <a:spLocks noGrp="1"/>
          </p:cNvSpPr>
          <p:nvPr>
            <p:ph type="sldNum" sz="quarter" idx="12"/>
          </p:nvPr>
        </p:nvSpPr>
        <p:spPr/>
        <p:txBody>
          <a:bodyPr/>
          <a:lstStyle/>
          <a:p>
            <a:fld id="{D345D1F0-7560-459B-977F-8A2B378BF31F}" type="slidenum">
              <a:rPr lang="en-GB" smtClean="0"/>
              <a:t>‹#›</a:t>
            </a:fld>
            <a:endParaRPr lang="en-GB"/>
          </a:p>
        </p:txBody>
      </p:sp>
    </p:spTree>
    <p:extLst>
      <p:ext uri="{BB962C8B-B14F-4D97-AF65-F5344CB8AC3E}">
        <p14:creationId xmlns:p14="http://schemas.microsoft.com/office/powerpoint/2010/main" val="2593914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443FE-72B6-FC6A-60CC-737FB04C502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467E82F-53BC-F9BF-B3B9-19820F63879E}"/>
              </a:ext>
            </a:extLst>
          </p:cNvPr>
          <p:cNvSpPr>
            <a:spLocks noGrp="1"/>
          </p:cNvSpPr>
          <p:nvPr>
            <p:ph type="dt" sz="half" idx="10"/>
          </p:nvPr>
        </p:nvSpPr>
        <p:spPr/>
        <p:txBody>
          <a:bodyPr/>
          <a:lstStyle/>
          <a:p>
            <a:fld id="{07145F16-310B-4A9F-AFCB-1D3D85D9B2C5}" type="datetimeFigureOut">
              <a:rPr lang="en-GB" smtClean="0"/>
              <a:t>29/01/2026</a:t>
            </a:fld>
            <a:endParaRPr lang="en-GB"/>
          </a:p>
        </p:txBody>
      </p:sp>
      <p:sp>
        <p:nvSpPr>
          <p:cNvPr id="4" name="Footer Placeholder 3">
            <a:extLst>
              <a:ext uri="{FF2B5EF4-FFF2-40B4-BE49-F238E27FC236}">
                <a16:creationId xmlns:a16="http://schemas.microsoft.com/office/drawing/2014/main" id="{3891B56E-1691-DC3D-47F2-5EAD3C8C524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C2EE8BE-56B7-91AC-0593-8ACA95E37129}"/>
              </a:ext>
            </a:extLst>
          </p:cNvPr>
          <p:cNvSpPr>
            <a:spLocks noGrp="1"/>
          </p:cNvSpPr>
          <p:nvPr>
            <p:ph type="sldNum" sz="quarter" idx="12"/>
          </p:nvPr>
        </p:nvSpPr>
        <p:spPr/>
        <p:txBody>
          <a:bodyPr/>
          <a:lstStyle/>
          <a:p>
            <a:fld id="{D345D1F0-7560-459B-977F-8A2B378BF31F}" type="slidenum">
              <a:rPr lang="en-GB" smtClean="0"/>
              <a:t>‹#›</a:t>
            </a:fld>
            <a:endParaRPr lang="en-GB"/>
          </a:p>
        </p:txBody>
      </p:sp>
    </p:spTree>
    <p:extLst>
      <p:ext uri="{BB962C8B-B14F-4D97-AF65-F5344CB8AC3E}">
        <p14:creationId xmlns:p14="http://schemas.microsoft.com/office/powerpoint/2010/main" val="190220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CE7FAD-D4A5-790E-0C0E-F5B8B107DDA0}"/>
              </a:ext>
            </a:extLst>
          </p:cNvPr>
          <p:cNvSpPr>
            <a:spLocks noGrp="1"/>
          </p:cNvSpPr>
          <p:nvPr>
            <p:ph type="dt" sz="half" idx="10"/>
          </p:nvPr>
        </p:nvSpPr>
        <p:spPr/>
        <p:txBody>
          <a:bodyPr/>
          <a:lstStyle/>
          <a:p>
            <a:fld id="{07145F16-310B-4A9F-AFCB-1D3D85D9B2C5}" type="datetimeFigureOut">
              <a:rPr lang="en-GB" smtClean="0"/>
              <a:t>29/01/2026</a:t>
            </a:fld>
            <a:endParaRPr lang="en-GB"/>
          </a:p>
        </p:txBody>
      </p:sp>
      <p:sp>
        <p:nvSpPr>
          <p:cNvPr id="3" name="Footer Placeholder 2">
            <a:extLst>
              <a:ext uri="{FF2B5EF4-FFF2-40B4-BE49-F238E27FC236}">
                <a16:creationId xmlns:a16="http://schemas.microsoft.com/office/drawing/2014/main" id="{D818DF4D-BB32-57EF-1DC7-F964D1096F9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40D62DE-82BF-1B31-23F7-646AB4ACF409}"/>
              </a:ext>
            </a:extLst>
          </p:cNvPr>
          <p:cNvSpPr>
            <a:spLocks noGrp="1"/>
          </p:cNvSpPr>
          <p:nvPr>
            <p:ph type="sldNum" sz="quarter" idx="12"/>
          </p:nvPr>
        </p:nvSpPr>
        <p:spPr/>
        <p:txBody>
          <a:bodyPr/>
          <a:lstStyle/>
          <a:p>
            <a:fld id="{D345D1F0-7560-459B-977F-8A2B378BF31F}" type="slidenum">
              <a:rPr lang="en-GB" smtClean="0"/>
              <a:t>‹#›</a:t>
            </a:fld>
            <a:endParaRPr lang="en-GB"/>
          </a:p>
        </p:txBody>
      </p:sp>
    </p:spTree>
    <p:extLst>
      <p:ext uri="{BB962C8B-B14F-4D97-AF65-F5344CB8AC3E}">
        <p14:creationId xmlns:p14="http://schemas.microsoft.com/office/powerpoint/2010/main" val="2697364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A4E77-A075-E343-3B17-F9E5A09286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C1F52B-CD58-7B39-1CBF-CDA1897486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0627E9A-10AE-5DB7-B215-A0E6F6D337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21422F-9E74-A220-5B11-71E07E98E3AA}"/>
              </a:ext>
            </a:extLst>
          </p:cNvPr>
          <p:cNvSpPr>
            <a:spLocks noGrp="1"/>
          </p:cNvSpPr>
          <p:nvPr>
            <p:ph type="dt" sz="half" idx="10"/>
          </p:nvPr>
        </p:nvSpPr>
        <p:spPr/>
        <p:txBody>
          <a:bodyPr/>
          <a:lstStyle/>
          <a:p>
            <a:fld id="{07145F16-310B-4A9F-AFCB-1D3D85D9B2C5}" type="datetimeFigureOut">
              <a:rPr lang="en-GB" smtClean="0"/>
              <a:t>29/01/2026</a:t>
            </a:fld>
            <a:endParaRPr lang="en-GB"/>
          </a:p>
        </p:txBody>
      </p:sp>
      <p:sp>
        <p:nvSpPr>
          <p:cNvPr id="6" name="Footer Placeholder 5">
            <a:extLst>
              <a:ext uri="{FF2B5EF4-FFF2-40B4-BE49-F238E27FC236}">
                <a16:creationId xmlns:a16="http://schemas.microsoft.com/office/drawing/2014/main" id="{0BBBD7A4-EA42-CB26-2D46-BDA701E4A7C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8740369-FBB4-5E41-C440-01612ED6D11A}"/>
              </a:ext>
            </a:extLst>
          </p:cNvPr>
          <p:cNvSpPr>
            <a:spLocks noGrp="1"/>
          </p:cNvSpPr>
          <p:nvPr>
            <p:ph type="sldNum" sz="quarter" idx="12"/>
          </p:nvPr>
        </p:nvSpPr>
        <p:spPr/>
        <p:txBody>
          <a:bodyPr/>
          <a:lstStyle/>
          <a:p>
            <a:fld id="{D345D1F0-7560-459B-977F-8A2B378BF31F}" type="slidenum">
              <a:rPr lang="en-GB" smtClean="0"/>
              <a:t>‹#›</a:t>
            </a:fld>
            <a:endParaRPr lang="en-GB"/>
          </a:p>
        </p:txBody>
      </p:sp>
    </p:spTree>
    <p:extLst>
      <p:ext uri="{BB962C8B-B14F-4D97-AF65-F5344CB8AC3E}">
        <p14:creationId xmlns:p14="http://schemas.microsoft.com/office/powerpoint/2010/main" val="1249262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4D08A-3B89-5119-68DD-EE130C03E2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1D730C5-81EB-309A-E854-E9E9449976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7B9326B-E7E2-8C83-FE86-F56F90265F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10CA45-6D51-7218-7A28-BC98C3AC5AC2}"/>
              </a:ext>
            </a:extLst>
          </p:cNvPr>
          <p:cNvSpPr>
            <a:spLocks noGrp="1"/>
          </p:cNvSpPr>
          <p:nvPr>
            <p:ph type="dt" sz="half" idx="10"/>
          </p:nvPr>
        </p:nvSpPr>
        <p:spPr/>
        <p:txBody>
          <a:bodyPr/>
          <a:lstStyle/>
          <a:p>
            <a:fld id="{07145F16-310B-4A9F-AFCB-1D3D85D9B2C5}" type="datetimeFigureOut">
              <a:rPr lang="en-GB" smtClean="0"/>
              <a:t>29/01/2026</a:t>
            </a:fld>
            <a:endParaRPr lang="en-GB"/>
          </a:p>
        </p:txBody>
      </p:sp>
      <p:sp>
        <p:nvSpPr>
          <p:cNvPr id="6" name="Footer Placeholder 5">
            <a:extLst>
              <a:ext uri="{FF2B5EF4-FFF2-40B4-BE49-F238E27FC236}">
                <a16:creationId xmlns:a16="http://schemas.microsoft.com/office/drawing/2014/main" id="{44A334CE-65E4-AA17-FF02-56DD6BBDA1A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86F1DC9-A050-973C-4A6D-26FC14E5B042}"/>
              </a:ext>
            </a:extLst>
          </p:cNvPr>
          <p:cNvSpPr>
            <a:spLocks noGrp="1"/>
          </p:cNvSpPr>
          <p:nvPr>
            <p:ph type="sldNum" sz="quarter" idx="12"/>
          </p:nvPr>
        </p:nvSpPr>
        <p:spPr/>
        <p:txBody>
          <a:bodyPr/>
          <a:lstStyle/>
          <a:p>
            <a:fld id="{D345D1F0-7560-459B-977F-8A2B378BF31F}" type="slidenum">
              <a:rPr lang="en-GB" smtClean="0"/>
              <a:t>‹#›</a:t>
            </a:fld>
            <a:endParaRPr lang="en-GB"/>
          </a:p>
        </p:txBody>
      </p:sp>
    </p:spTree>
    <p:extLst>
      <p:ext uri="{BB962C8B-B14F-4D97-AF65-F5344CB8AC3E}">
        <p14:creationId xmlns:p14="http://schemas.microsoft.com/office/powerpoint/2010/main" val="1138366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3983D3-480F-7047-54A2-03DBDDB7BC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FC0E29A-864F-190F-B476-5CF4428E80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E7C690A-24C6-2378-5B07-39F8087C1D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7145F16-310B-4A9F-AFCB-1D3D85D9B2C5}" type="datetimeFigureOut">
              <a:rPr lang="en-GB" smtClean="0"/>
              <a:t>29/01/2026</a:t>
            </a:fld>
            <a:endParaRPr lang="en-GB"/>
          </a:p>
        </p:txBody>
      </p:sp>
      <p:sp>
        <p:nvSpPr>
          <p:cNvPr id="5" name="Footer Placeholder 4">
            <a:extLst>
              <a:ext uri="{FF2B5EF4-FFF2-40B4-BE49-F238E27FC236}">
                <a16:creationId xmlns:a16="http://schemas.microsoft.com/office/drawing/2014/main" id="{ED4FB9C7-DB00-F6FE-199A-0CE4C641FD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E3904541-5D42-7A5B-E0D3-6F826C4D40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345D1F0-7560-459B-977F-8A2B378BF31F}" type="slidenum">
              <a:rPr lang="en-GB" smtClean="0"/>
              <a:t>‹#›</a:t>
            </a:fld>
            <a:endParaRPr lang="en-GB"/>
          </a:p>
        </p:txBody>
      </p:sp>
    </p:spTree>
    <p:extLst>
      <p:ext uri="{BB962C8B-B14F-4D97-AF65-F5344CB8AC3E}">
        <p14:creationId xmlns:p14="http://schemas.microsoft.com/office/powerpoint/2010/main" val="13604266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CCC666B-62FF-4A4A-96D8-C892B9D13452}" type="datetimeFigureOut">
              <a:rPr lang="en-GB" smtClean="0"/>
              <a:t>29/01/2026</a:t>
            </a:fld>
            <a:endParaRPr lang="en-GB"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GB"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F9EA790-B9CA-4574-9DA9-F7C5E1C86EC8}" type="slidenum">
              <a:rPr lang="en-GB" smtClean="0"/>
              <a:t>‹#›</a:t>
            </a:fld>
            <a:endParaRPr lang="en-GB"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16646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CCC666B-62FF-4A4A-96D8-C892B9D13452}" type="datetimeFigureOut">
              <a:rPr lang="en-GB" smtClean="0"/>
              <a:t>29/01/2026</a:t>
            </a:fld>
            <a:endParaRPr lang="en-GB"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GB"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F9EA790-B9CA-4574-9DA9-F7C5E1C86EC8}" type="slidenum">
              <a:rPr lang="en-GB" smtClean="0"/>
              <a:t>‹#›</a:t>
            </a:fld>
            <a:endParaRPr lang="en-GB"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554612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07145F16-310B-4A9F-AFCB-1D3D85D9B2C5}" type="datetimeFigureOut">
              <a:rPr lang="en-GB" smtClean="0"/>
              <a:t>29/01/2026</a:t>
            </a:fld>
            <a:endParaRPr lang="en-GB"/>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GB"/>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D345D1F0-7560-459B-977F-8A2B378BF31F}" type="slidenum">
              <a:rPr lang="en-GB" smtClean="0"/>
              <a:t>‹#›</a:t>
            </a:fld>
            <a:endParaRPr lang="en-GB"/>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439151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4.xml"/><Relationship Id="rId5" Type="http://schemas.openxmlformats.org/officeDocument/2006/relationships/hyperlink" Target="https://www.education-ni.gov.uk/sites/default/files/publications/de/a-policy-for-sustainable-schools.pdf" TargetMode="Externa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4.xml"/><Relationship Id="rId5" Type="http://schemas.openxmlformats.org/officeDocument/2006/relationships/chart" Target="../charts/chart4.xml"/><Relationship Id="rId4" Type="http://schemas.openxmlformats.org/officeDocument/2006/relationships/chart" Target="../charts/char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8" Type="http://schemas.openxmlformats.org/officeDocument/2006/relationships/hyperlink" Target="https://www.education-ni.gov.uk/publications/school-days-operation-and-closure" TargetMode="External"/><Relationship Id="rId13" Type="http://schemas.openxmlformats.org/officeDocument/2006/relationships/hyperlink" Target="https://www.education-ni.gov.uk/publications/northern-ireland-curriculum" TargetMode="External"/><Relationship Id="rId18" Type="http://schemas.openxmlformats.org/officeDocument/2006/relationships/hyperlink" Target="https://www.education-ni.gov.uk/node/16188" TargetMode="External"/><Relationship Id="rId26" Type="http://schemas.openxmlformats.org/officeDocument/2006/relationships/hyperlink" Target="https://www.education-ni.gov.uk/publications/pupil-child-protection-and-safeguarding" TargetMode="External"/><Relationship Id="rId3" Type="http://schemas.openxmlformats.org/officeDocument/2006/relationships/hyperlink" Target="https://www.education-ni.gov.uk/publications/introduction" TargetMode="External"/><Relationship Id="rId21" Type="http://schemas.openxmlformats.org/officeDocument/2006/relationships/hyperlink" Target="https://www.education-ni.gov.uk/publications/religious-education-and-collective-worship" TargetMode="External"/><Relationship Id="rId7" Type="http://schemas.openxmlformats.org/officeDocument/2006/relationships/hyperlink" Target="https://www.education-ni.gov.uk/publications/schemes-assist-low-income-families" TargetMode="External"/><Relationship Id="rId12" Type="http://schemas.openxmlformats.org/officeDocument/2006/relationships/hyperlink" Target="https://www.education-ni.gov.uk/publications/education-standards" TargetMode="External"/><Relationship Id="rId17" Type="http://schemas.openxmlformats.org/officeDocument/2006/relationships/hyperlink" Target="https://www.education-ni.gov.uk/publications/school-records" TargetMode="External"/><Relationship Id="rId25" Type="http://schemas.openxmlformats.org/officeDocument/2006/relationships/hyperlink" Target="https://www.education-ni.gov.uk/publications/appendix-2-seven-principles-public-life" TargetMode="External"/><Relationship Id="rId2" Type="http://schemas.openxmlformats.org/officeDocument/2006/relationships/notesSlide" Target="../notesSlides/notesSlide9.xml"/><Relationship Id="rId16" Type="http://schemas.openxmlformats.org/officeDocument/2006/relationships/hyperlink" Target="https://www.education-ni.gov.uk/publications/school-publications" TargetMode="External"/><Relationship Id="rId20" Type="http://schemas.openxmlformats.org/officeDocument/2006/relationships/hyperlink" Target="https://www.education-ni.gov.uk/publications/pupil-admissions" TargetMode="External"/><Relationship Id="rId29" Type="http://schemas.openxmlformats.org/officeDocument/2006/relationships/hyperlink" Target="https://www.education-ni.gov.uk/publications/appendix-3-policies-schemes-procedures-required-schools" TargetMode="External"/><Relationship Id="rId1" Type="http://schemas.openxmlformats.org/officeDocument/2006/relationships/slideLayout" Target="../slideLayouts/slideLayout29.xml"/><Relationship Id="rId6" Type="http://schemas.openxmlformats.org/officeDocument/2006/relationships/hyperlink" Target="https://www.education-ni.gov.uk/publications/board-governors-operation" TargetMode="External"/><Relationship Id="rId11" Type="http://schemas.openxmlformats.org/officeDocument/2006/relationships/hyperlink" Target="https://www.education-ni.gov.uk/publications/promoting-equality" TargetMode="External"/><Relationship Id="rId24" Type="http://schemas.openxmlformats.org/officeDocument/2006/relationships/hyperlink" Target="https://www.education-ni.gov.uk/publications/appendix-1-glossary" TargetMode="External"/><Relationship Id="rId5" Type="http://schemas.openxmlformats.org/officeDocument/2006/relationships/hyperlink" Target="https://www.education-ni.gov.uk/publications/overview-roles-and-responsibilities-school-board-governors" TargetMode="External"/><Relationship Id="rId15" Type="http://schemas.openxmlformats.org/officeDocument/2006/relationships/hyperlink" Target="https://www.education-ni.gov.uk/publications/school-premises" TargetMode="External"/><Relationship Id="rId23" Type="http://schemas.openxmlformats.org/officeDocument/2006/relationships/hyperlink" Target="https://www.education-ni.gov.uk/publications/complaints" TargetMode="External"/><Relationship Id="rId28" Type="http://schemas.openxmlformats.org/officeDocument/2006/relationships/hyperlink" Target="https://www.education-ni.gov.uk/publications/pupil-registration-and-attendance" TargetMode="External"/><Relationship Id="rId10" Type="http://schemas.openxmlformats.org/officeDocument/2006/relationships/hyperlink" Target="https://www.education-ni.gov.uk/publications/school-milk" TargetMode="External"/><Relationship Id="rId19" Type="http://schemas.openxmlformats.org/officeDocument/2006/relationships/hyperlink" Target="https://www.education-ni.gov.uk/publications/school-staff" TargetMode="External"/><Relationship Id="rId4" Type="http://schemas.openxmlformats.org/officeDocument/2006/relationships/hyperlink" Target="https://www.education-ni.gov.uk/publications/membership-school-boards-governors" TargetMode="External"/><Relationship Id="rId9" Type="http://schemas.openxmlformats.org/officeDocument/2006/relationships/hyperlink" Target="https://www.education-ni.gov.uk/publications/school-fees" TargetMode="External"/><Relationship Id="rId14" Type="http://schemas.openxmlformats.org/officeDocument/2006/relationships/hyperlink" Target="https://www.education-ni.gov.uk/publications/school-finances" TargetMode="External"/><Relationship Id="rId22" Type="http://schemas.openxmlformats.org/officeDocument/2006/relationships/hyperlink" Target="https://www.education-ni.gov.uk/publications/children-special-educational-needs" TargetMode="External"/><Relationship Id="rId27" Type="http://schemas.openxmlformats.org/officeDocument/2006/relationships/hyperlink" Target="https://www.education-ni.gov.uk/publications/pupil-behaviour-and-discipline" TargetMode="External"/><Relationship Id="rId30" Type="http://schemas.openxmlformats.org/officeDocument/2006/relationships/hyperlink" Target="https://www.education-ni.gov.uk/publications/appendix-4-parental-rights-and-responsibilities"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2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4.xml"/><Relationship Id="rId1" Type="http://schemas.openxmlformats.org/officeDocument/2006/relationships/slideLayout" Target="../slideLayouts/slideLayout2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9.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6.xml"/><Relationship Id="rId1" Type="http://schemas.openxmlformats.org/officeDocument/2006/relationships/slideLayout" Target="../slideLayouts/slideLayout2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9.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7.xml"/><Relationship Id="rId1" Type="http://schemas.openxmlformats.org/officeDocument/2006/relationships/slideLayout" Target="../slideLayouts/slideLayout24.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9.xml"/><Relationship Id="rId1" Type="http://schemas.openxmlformats.org/officeDocument/2006/relationships/slideLayout" Target="../slideLayouts/slideLayout24.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9.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8" Type="http://schemas.openxmlformats.org/officeDocument/2006/relationships/hyperlink" Target="mailto:joe@gbani.org" TargetMode="External"/><Relationship Id="rId3" Type="http://schemas.openxmlformats.org/officeDocument/2006/relationships/hyperlink" Target="http://www.gbani.org/" TargetMode="External"/><Relationship Id="rId7" Type="http://schemas.openxmlformats.org/officeDocument/2006/relationships/hyperlink" Target="mailto:debbie@gbani.org" TargetMode="External"/><Relationship Id="rId2" Type="http://schemas.openxmlformats.org/officeDocument/2006/relationships/notesSlide" Target="../notesSlides/notesSlide22.xml"/><Relationship Id="rId1" Type="http://schemas.openxmlformats.org/officeDocument/2006/relationships/slideLayout" Target="../slideLayouts/slideLayout24.xml"/><Relationship Id="rId6" Type="http://schemas.openxmlformats.org/officeDocument/2006/relationships/hyperlink" Target="mailto:helen@gbani.org" TargetMode="External"/><Relationship Id="rId5" Type="http://schemas.openxmlformats.org/officeDocument/2006/relationships/hyperlink" Target="mailto:nuala@gbani.org" TargetMode="External"/><Relationship Id="rId4" Type="http://schemas.openxmlformats.org/officeDocument/2006/relationships/hyperlink" Target="mailto:helen@gbani.org;%20nuala@gbani.org"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29.xml"/></Relationships>
</file>

<file path=ppt/slides/_rels/slide34.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29.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29.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29.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29.xml"/></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29.xml"/></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8.xml"/><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education-ni.gov.uk/topics/governor-guide" TargetMode="External"/><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33" name="Group 1032">
            <a:extLst>
              <a:ext uri="{FF2B5EF4-FFF2-40B4-BE49-F238E27FC236}">
                <a16:creationId xmlns:a16="http://schemas.microsoft.com/office/drawing/2014/main" id="{03C6F4E6-30A1-4F63-C8CC-028750B5AAC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6668" cy="4570886"/>
            <a:chOff x="0" y="0"/>
            <a:chExt cx="12196668" cy="4570886"/>
          </a:xfrm>
        </p:grpSpPr>
        <p:sp>
          <p:nvSpPr>
            <p:cNvPr id="1034" name="Rectangle 1033">
              <a:extLst>
                <a:ext uri="{FF2B5EF4-FFF2-40B4-BE49-F238E27FC236}">
                  <a16:creationId xmlns:a16="http://schemas.microsoft.com/office/drawing/2014/main" id="{49EA7CA8-3AE6-4F5F-9932-63303CF2D4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12196668" cy="4570632"/>
            </a:xfrm>
            <a:prstGeom prst="rect">
              <a:avLst/>
            </a:prstGeom>
            <a:gradFill>
              <a:gsLst>
                <a:gs pos="0">
                  <a:schemeClr val="accent5"/>
                </a:gs>
                <a:gs pos="100000">
                  <a:schemeClr val="accent2"/>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Rectangle 1034">
              <a:extLst>
                <a:ext uri="{FF2B5EF4-FFF2-40B4-BE49-F238E27FC236}">
                  <a16:creationId xmlns:a16="http://schemas.microsoft.com/office/drawing/2014/main" id="{26E3E019-A259-1130-CC5C-3165020BC5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791"/>
              <a:ext cx="10565988" cy="4568095"/>
            </a:xfrm>
            <a:prstGeom prst="rect">
              <a:avLst/>
            </a:prstGeom>
            <a:gradFill flip="none" rotWithShape="1">
              <a:gsLst>
                <a:gs pos="3000">
                  <a:schemeClr val="accent2"/>
                </a:gs>
                <a:gs pos="40000">
                  <a:schemeClr val="accent2">
                    <a:alpha val="0"/>
                  </a:schemeClr>
                </a:gs>
              </a:gsLst>
              <a:lin ang="17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6" name="Rectangle 1035">
              <a:extLst>
                <a:ext uri="{FF2B5EF4-FFF2-40B4-BE49-F238E27FC236}">
                  <a16:creationId xmlns:a16="http://schemas.microsoft.com/office/drawing/2014/main" id="{C0769F99-CCA6-5CDC-D1E1-C59A4762F1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
              <a:ext cx="12192000" cy="4549891"/>
            </a:xfrm>
            <a:prstGeom prst="rect">
              <a:avLst/>
            </a:prstGeom>
            <a:gradFill>
              <a:gsLst>
                <a:gs pos="0">
                  <a:schemeClr val="accent5">
                    <a:alpha val="76000"/>
                  </a:schemeClr>
                </a:gs>
                <a:gs pos="67000">
                  <a:schemeClr val="accent2">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7" name="Rectangle 1036">
              <a:extLst>
                <a:ext uri="{FF2B5EF4-FFF2-40B4-BE49-F238E27FC236}">
                  <a16:creationId xmlns:a16="http://schemas.microsoft.com/office/drawing/2014/main" id="{C13E73D3-029B-3D4E-1956-8EE7068A60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4110544" y="18215"/>
              <a:ext cx="8086124" cy="4549887"/>
            </a:xfrm>
            <a:prstGeom prst="rect">
              <a:avLst/>
            </a:prstGeom>
            <a:gradFill flip="none" rotWithShape="1">
              <a:gsLst>
                <a:gs pos="0">
                  <a:schemeClr val="accent5">
                    <a:lumMod val="50000"/>
                    <a:alpha val="36000"/>
                  </a:schemeClr>
                </a:gs>
                <a:gs pos="45000">
                  <a:schemeClr val="accent5">
                    <a:alpha val="0"/>
                  </a:schemeClr>
                </a:gs>
              </a:gsLst>
              <a:lin ang="42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5" name="TextBox 4">
            <a:extLst>
              <a:ext uri="{FF2B5EF4-FFF2-40B4-BE49-F238E27FC236}">
                <a16:creationId xmlns:a16="http://schemas.microsoft.com/office/drawing/2014/main" id="{5BF35D12-2D36-B1B7-C066-511523832D97}"/>
              </a:ext>
            </a:extLst>
          </p:cNvPr>
          <p:cNvSpPr txBox="1"/>
          <p:nvPr/>
        </p:nvSpPr>
        <p:spPr>
          <a:xfrm>
            <a:off x="1126348" y="1124262"/>
            <a:ext cx="8017652" cy="2690413"/>
          </a:xfrm>
          <a:prstGeom prst="rect">
            <a:avLst/>
          </a:prstGeom>
        </p:spPr>
        <p:txBody>
          <a:bodyPr vert="horz" lIns="91440" tIns="45720" rIns="91440" bIns="45720" rtlCol="0" anchor="t">
            <a:normAutofit/>
          </a:bodyPr>
          <a:lstStyle/>
          <a:p>
            <a:pPr>
              <a:lnSpc>
                <a:spcPct val="90000"/>
              </a:lnSpc>
              <a:spcBef>
                <a:spcPct val="0"/>
              </a:spcBef>
              <a:spcAft>
                <a:spcPts val="600"/>
              </a:spcAft>
            </a:pPr>
            <a:r>
              <a:rPr lang="en-US" sz="3400" b="1" kern="1200" cap="all" spc="200" dirty="0">
                <a:solidFill>
                  <a:srgbClr val="FFFFFF"/>
                </a:solidFill>
                <a:latin typeface="+mj-lt"/>
                <a:ea typeface="+mj-ea"/>
                <a:cs typeface="+mj-cs"/>
              </a:rPr>
              <a:t>Induction Training for New Voluntary Grammar School Governors</a:t>
            </a:r>
          </a:p>
          <a:p>
            <a:pPr>
              <a:lnSpc>
                <a:spcPct val="90000"/>
              </a:lnSpc>
              <a:spcBef>
                <a:spcPct val="0"/>
              </a:spcBef>
              <a:spcAft>
                <a:spcPts val="600"/>
              </a:spcAft>
            </a:pPr>
            <a:endParaRPr lang="en-US" sz="3400" b="1" kern="1200" cap="all" spc="200" dirty="0">
              <a:solidFill>
                <a:srgbClr val="FFFFFF"/>
              </a:solidFill>
              <a:latin typeface="+mj-lt"/>
              <a:ea typeface="+mj-ea"/>
              <a:cs typeface="+mj-cs"/>
            </a:endParaRPr>
          </a:p>
          <a:p>
            <a:pPr>
              <a:lnSpc>
                <a:spcPct val="90000"/>
              </a:lnSpc>
              <a:spcBef>
                <a:spcPct val="0"/>
              </a:spcBef>
              <a:spcAft>
                <a:spcPts val="600"/>
              </a:spcAft>
            </a:pPr>
            <a:r>
              <a:rPr lang="en-US" sz="3400" b="1" kern="1200" cap="all" spc="200" dirty="0">
                <a:solidFill>
                  <a:srgbClr val="FFFFFF"/>
                </a:solidFill>
                <a:latin typeface="+mj-lt"/>
                <a:ea typeface="+mj-ea"/>
                <a:cs typeface="+mj-cs"/>
              </a:rPr>
              <a:t>2025-2026</a:t>
            </a:r>
          </a:p>
        </p:txBody>
      </p:sp>
      <p:pic>
        <p:nvPicPr>
          <p:cNvPr id="1028" name="Picture 4" descr="Governing Bodies Association (NI) logo">
            <a:extLst>
              <a:ext uri="{FF2B5EF4-FFF2-40B4-BE49-F238E27FC236}">
                <a16:creationId xmlns:a16="http://schemas.microsoft.com/office/drawing/2014/main" id="{08A008F1-5B8B-C100-5A31-7109445CEBA7}"/>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315325" y="5263486"/>
            <a:ext cx="3000375" cy="794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86060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1AE883B-BBEF-59B2-610A-E2B025A1584A}"/>
            </a:ext>
          </a:extLst>
        </p:cNvPr>
        <p:cNvGrpSpPr/>
        <p:nvPr/>
      </p:nvGrpSpPr>
      <p:grpSpPr>
        <a:xfrm>
          <a:off x="0" y="0"/>
          <a:ext cx="0" cy="0"/>
          <a:chOff x="0" y="0"/>
          <a:chExt cx="0" cy="0"/>
        </a:xfrm>
      </p:grpSpPr>
      <p:grpSp>
        <p:nvGrpSpPr>
          <p:cNvPr id="1033" name="Group 1032">
            <a:extLst>
              <a:ext uri="{FF2B5EF4-FFF2-40B4-BE49-F238E27FC236}">
                <a16:creationId xmlns:a16="http://schemas.microsoft.com/office/drawing/2014/main" id="{6F39D955-BE86-50A0-0272-3754DC194F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6668" cy="4570886"/>
            <a:chOff x="0" y="0"/>
            <a:chExt cx="12196668" cy="4570886"/>
          </a:xfrm>
        </p:grpSpPr>
        <p:sp>
          <p:nvSpPr>
            <p:cNvPr id="1034" name="Rectangle 1033">
              <a:extLst>
                <a:ext uri="{FF2B5EF4-FFF2-40B4-BE49-F238E27FC236}">
                  <a16:creationId xmlns:a16="http://schemas.microsoft.com/office/drawing/2014/main" id="{4C4B87B9-C281-39D2-1FB8-9FB61A7D51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12196668" cy="4570632"/>
            </a:xfrm>
            <a:prstGeom prst="rect">
              <a:avLst/>
            </a:prstGeom>
            <a:gradFill>
              <a:gsLst>
                <a:gs pos="0">
                  <a:schemeClr val="accent5"/>
                </a:gs>
                <a:gs pos="100000">
                  <a:schemeClr val="accent2"/>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Rectangle 1034">
              <a:extLst>
                <a:ext uri="{FF2B5EF4-FFF2-40B4-BE49-F238E27FC236}">
                  <a16:creationId xmlns:a16="http://schemas.microsoft.com/office/drawing/2014/main" id="{4EA9C8AF-7407-9CB4-96C1-9A957AA724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791"/>
              <a:ext cx="10565988" cy="4568095"/>
            </a:xfrm>
            <a:prstGeom prst="rect">
              <a:avLst/>
            </a:prstGeom>
            <a:gradFill flip="none" rotWithShape="1">
              <a:gsLst>
                <a:gs pos="3000">
                  <a:schemeClr val="accent2"/>
                </a:gs>
                <a:gs pos="40000">
                  <a:schemeClr val="accent2">
                    <a:alpha val="0"/>
                  </a:schemeClr>
                </a:gs>
              </a:gsLst>
              <a:lin ang="17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6" name="Rectangle 1035">
              <a:extLst>
                <a:ext uri="{FF2B5EF4-FFF2-40B4-BE49-F238E27FC236}">
                  <a16:creationId xmlns:a16="http://schemas.microsoft.com/office/drawing/2014/main" id="{382A5085-CA86-BFFD-25B8-0163B89EA9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
              <a:ext cx="12192000" cy="4549891"/>
            </a:xfrm>
            <a:prstGeom prst="rect">
              <a:avLst/>
            </a:prstGeom>
            <a:gradFill>
              <a:gsLst>
                <a:gs pos="0">
                  <a:schemeClr val="accent5">
                    <a:alpha val="76000"/>
                  </a:schemeClr>
                </a:gs>
                <a:gs pos="67000">
                  <a:schemeClr val="accent2">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7" name="Rectangle 1036">
              <a:extLst>
                <a:ext uri="{FF2B5EF4-FFF2-40B4-BE49-F238E27FC236}">
                  <a16:creationId xmlns:a16="http://schemas.microsoft.com/office/drawing/2014/main" id="{F026513B-8657-2A56-E61B-399CE8A1C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4110544" y="18215"/>
              <a:ext cx="8086124" cy="4549887"/>
            </a:xfrm>
            <a:prstGeom prst="rect">
              <a:avLst/>
            </a:prstGeom>
            <a:gradFill flip="none" rotWithShape="1">
              <a:gsLst>
                <a:gs pos="0">
                  <a:schemeClr val="accent5">
                    <a:lumMod val="50000"/>
                    <a:alpha val="36000"/>
                  </a:schemeClr>
                </a:gs>
                <a:gs pos="45000">
                  <a:schemeClr val="accent5">
                    <a:alpha val="0"/>
                  </a:schemeClr>
                </a:gs>
              </a:gsLst>
              <a:lin ang="42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5" name="TextBox 4">
            <a:extLst>
              <a:ext uri="{FF2B5EF4-FFF2-40B4-BE49-F238E27FC236}">
                <a16:creationId xmlns:a16="http://schemas.microsoft.com/office/drawing/2014/main" id="{D608CE7A-26F8-02CB-A9AA-8467F5FDC95D}"/>
              </a:ext>
            </a:extLst>
          </p:cNvPr>
          <p:cNvSpPr txBox="1"/>
          <p:nvPr/>
        </p:nvSpPr>
        <p:spPr>
          <a:xfrm>
            <a:off x="1626012" y="1917251"/>
            <a:ext cx="9077825" cy="1804144"/>
          </a:xfrm>
          <a:prstGeom prst="rect">
            <a:avLst/>
          </a:prstGeom>
        </p:spPr>
        <p:txBody>
          <a:bodyPr vert="horz" lIns="91440" tIns="45720" rIns="91440" bIns="45720" rtlCol="0" anchor="t">
            <a:normAutofit/>
          </a:bodyPr>
          <a:lstStyle/>
          <a:p>
            <a:pPr>
              <a:lnSpc>
                <a:spcPct val="90000"/>
              </a:lnSpc>
              <a:spcBef>
                <a:spcPct val="0"/>
              </a:spcBef>
              <a:spcAft>
                <a:spcPts val="600"/>
              </a:spcAft>
            </a:pPr>
            <a:r>
              <a:rPr lang="en-US" sz="4000" b="1" kern="1200" cap="all" spc="200" dirty="0">
                <a:solidFill>
                  <a:srgbClr val="FFFFFF"/>
                </a:solidFill>
                <a:latin typeface="+mj-lt"/>
                <a:ea typeface="+mj-ea"/>
                <a:cs typeface="+mj-cs"/>
              </a:rPr>
              <a:t>VOLUNTARY GRAMMAR SCH</a:t>
            </a:r>
            <a:r>
              <a:rPr lang="en-US" sz="4000" b="1" cap="all" spc="200" dirty="0">
                <a:solidFill>
                  <a:srgbClr val="FFFFFF"/>
                </a:solidFill>
                <a:latin typeface="+mj-lt"/>
                <a:ea typeface="+mj-ea"/>
                <a:cs typeface="+mj-cs"/>
              </a:rPr>
              <a:t>OOLS</a:t>
            </a:r>
            <a:endParaRPr lang="en-US" sz="4000" b="1" kern="1200" cap="all" spc="200" dirty="0">
              <a:solidFill>
                <a:srgbClr val="FFFFFF"/>
              </a:solidFill>
              <a:latin typeface="+mj-lt"/>
              <a:ea typeface="+mj-ea"/>
              <a:cs typeface="+mj-cs"/>
            </a:endParaRPr>
          </a:p>
        </p:txBody>
      </p:sp>
      <p:pic>
        <p:nvPicPr>
          <p:cNvPr id="1028" name="Picture 4" descr="Governing Bodies Association (NI) logo">
            <a:extLst>
              <a:ext uri="{FF2B5EF4-FFF2-40B4-BE49-F238E27FC236}">
                <a16:creationId xmlns:a16="http://schemas.microsoft.com/office/drawing/2014/main" id="{58826726-8133-9C4A-C855-2B1CB72E0FB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315325" y="5263486"/>
            <a:ext cx="3000375" cy="794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9344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87F0EAF-10D3-4F3E-A7B7-7FFE3B6A17D5}"/>
              </a:ext>
            </a:extLst>
          </p:cNvPr>
          <p:cNvSpPr txBox="1"/>
          <p:nvPr/>
        </p:nvSpPr>
        <p:spPr>
          <a:xfrm>
            <a:off x="-312736" y="4843427"/>
            <a:ext cx="7244278" cy="33855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600" i="1" dirty="0">
                <a:solidFill>
                  <a:prstClr val="black"/>
                </a:solidFill>
                <a:latin typeface="Tw Cen MT" panose="020B0602020104020603"/>
              </a:rPr>
              <a:t>Pupil Numbers in Voluntary Grammar Schools </a:t>
            </a:r>
            <a:r>
              <a:rPr kumimoji="0" lang="en-GB" sz="1600" b="0" i="1" u="none" strike="noStrike" kern="1200" cap="none" spc="0" normalizeH="0" baseline="0" noProof="0" dirty="0">
                <a:ln>
                  <a:noFill/>
                </a:ln>
                <a:solidFill>
                  <a:prstClr val="black"/>
                </a:solidFill>
                <a:effectLst/>
                <a:uLnTx/>
                <a:uFillTx/>
                <a:latin typeface="Tw Cen MT" panose="020B0602020104020603"/>
                <a:ea typeface="+mn-ea"/>
                <a:cs typeface="+mn-cs"/>
              </a:rPr>
              <a:t>2024/25</a:t>
            </a:r>
          </a:p>
        </p:txBody>
      </p:sp>
      <p:graphicFrame>
        <p:nvGraphicFramePr>
          <p:cNvPr id="2" name="Chart 1">
            <a:extLst>
              <a:ext uri="{FF2B5EF4-FFF2-40B4-BE49-F238E27FC236}">
                <a16:creationId xmlns:a16="http://schemas.microsoft.com/office/drawing/2014/main" id="{E12F75E2-42E7-E2EB-F020-A718AFE9158B}"/>
              </a:ext>
            </a:extLst>
          </p:cNvPr>
          <p:cNvGraphicFramePr>
            <a:graphicFrameLocks/>
          </p:cNvGraphicFramePr>
          <p:nvPr>
            <p:extLst>
              <p:ext uri="{D42A27DB-BD31-4B8C-83A1-F6EECF244321}">
                <p14:modId xmlns:p14="http://schemas.microsoft.com/office/powerpoint/2010/main" val="2817891524"/>
              </p:ext>
            </p:extLst>
          </p:nvPr>
        </p:nvGraphicFramePr>
        <p:xfrm>
          <a:off x="377455" y="1095154"/>
          <a:ext cx="6382357" cy="3748273"/>
        </p:xfrm>
        <a:graphic>
          <a:graphicData uri="http://schemas.openxmlformats.org/drawingml/2006/chart">
            <c:chart xmlns:c="http://schemas.openxmlformats.org/drawingml/2006/chart" xmlns:r="http://schemas.openxmlformats.org/officeDocument/2006/relationships" r:id="rId3"/>
          </a:graphicData>
        </a:graphic>
      </p:graphicFrame>
      <p:pic>
        <p:nvPicPr>
          <p:cNvPr id="7" name="Picture 4" descr="Governing Bodies Association (NI) logo">
            <a:extLst>
              <a:ext uri="{FF2B5EF4-FFF2-40B4-BE49-F238E27FC236}">
                <a16:creationId xmlns:a16="http://schemas.microsoft.com/office/drawing/2014/main" id="{03797BEB-3A40-062A-72C7-2B9509A24A06}"/>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506711" y="5747268"/>
            <a:ext cx="3000375" cy="794875"/>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31DF0368-40E0-E6CC-EEFB-14D91DA20E49}"/>
              </a:ext>
            </a:extLst>
          </p:cNvPr>
          <p:cNvSpPr txBox="1"/>
          <p:nvPr/>
        </p:nvSpPr>
        <p:spPr>
          <a:xfrm>
            <a:off x="1807534" y="75111"/>
            <a:ext cx="7634177" cy="586827"/>
          </a:xfrm>
          <a:prstGeom prst="rect">
            <a:avLst/>
          </a:prstGeom>
          <a:noFill/>
        </p:spPr>
        <p:txBody>
          <a:bodyPr wrap="square" rtlCol="0">
            <a:spAutoFit/>
          </a:bodyPr>
          <a:lstStyle/>
          <a:p>
            <a:pPr algn="ctr">
              <a:lnSpc>
                <a:spcPct val="150000"/>
              </a:lnSpc>
            </a:pPr>
            <a:r>
              <a:rPr lang="en-US" sz="2400" b="1" dirty="0">
                <a:ea typeface="Calibri" panose="020F0502020204030204" pitchFamily="34" charset="0"/>
                <a:cs typeface="Times New Roman" panose="02020603050405020304" pitchFamily="18" charset="0"/>
              </a:rPr>
              <a:t>Voluntary Grammar Schools in NI: Background Statistics</a:t>
            </a:r>
          </a:p>
        </p:txBody>
      </p:sp>
      <p:sp>
        <p:nvSpPr>
          <p:cNvPr id="9" name="TextBox 8">
            <a:extLst>
              <a:ext uri="{FF2B5EF4-FFF2-40B4-BE49-F238E27FC236}">
                <a16:creationId xmlns:a16="http://schemas.microsoft.com/office/drawing/2014/main" id="{273A944B-197C-2CC5-3588-289ACBB69A6C}"/>
              </a:ext>
            </a:extLst>
          </p:cNvPr>
          <p:cNvSpPr txBox="1"/>
          <p:nvPr/>
        </p:nvSpPr>
        <p:spPr>
          <a:xfrm>
            <a:off x="7605656" y="1032734"/>
            <a:ext cx="3781313" cy="4247317"/>
          </a:xfrm>
          <a:prstGeom prst="rect">
            <a:avLst/>
          </a:prstGeom>
          <a:noFill/>
        </p:spPr>
        <p:txBody>
          <a:bodyPr wrap="square" rtlCol="0">
            <a:spAutoFit/>
          </a:bodyPr>
          <a:lstStyle/>
          <a:p>
            <a:r>
              <a:rPr lang="en-GB" dirty="0"/>
              <a:t>There are 50 Voluntary Grammar schools in Northern Ireland, collectively educating around a third of the post-primary cohort. </a:t>
            </a:r>
          </a:p>
          <a:p>
            <a:endParaRPr lang="en-GB" dirty="0"/>
          </a:p>
          <a:p>
            <a:r>
              <a:rPr lang="en-GB" dirty="0"/>
              <a:t>Voluntary Grammar schools are large in terms of number of pupils – the average enrolment is 1,037, the smallest is 675, and the largest 1849. </a:t>
            </a:r>
          </a:p>
          <a:p>
            <a:endParaRPr lang="en-GB" dirty="0"/>
          </a:p>
          <a:p>
            <a:r>
              <a:rPr lang="en-GB" dirty="0"/>
              <a:t>Voluntary Grammar schools are renowned for providing a high quality teaching and learning experience to their pupils and are closely aligned with </a:t>
            </a:r>
            <a:r>
              <a:rPr lang="en-GB" dirty="0">
                <a:hlinkClick r:id="rId5"/>
              </a:rPr>
              <a:t>DE’s Sustainable Schools Policy</a:t>
            </a:r>
            <a:r>
              <a:rPr lang="en-GB" dirty="0"/>
              <a:t>.</a:t>
            </a:r>
          </a:p>
        </p:txBody>
      </p:sp>
    </p:spTree>
    <p:extLst>
      <p:ext uri="{BB962C8B-B14F-4D97-AF65-F5344CB8AC3E}">
        <p14:creationId xmlns:p14="http://schemas.microsoft.com/office/powerpoint/2010/main" val="9536328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CC93F24-3612-BFDC-5B1E-6070AA3A44F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FA33EB-D56A-12C9-3891-3C6A62AC55FC}"/>
              </a:ext>
            </a:extLst>
          </p:cNvPr>
          <p:cNvSpPr>
            <a:spLocks noGrp="1"/>
          </p:cNvSpPr>
          <p:nvPr>
            <p:ph idx="1"/>
          </p:nvPr>
        </p:nvSpPr>
        <p:spPr>
          <a:xfrm>
            <a:off x="1012370" y="439698"/>
            <a:ext cx="10432473" cy="1099854"/>
          </a:xfrm>
        </p:spPr>
        <p:txBody>
          <a:bodyPr>
            <a:noAutofit/>
          </a:bodyPr>
          <a:lstStyle/>
          <a:p>
            <a:pPr marL="0" indent="0" algn="ctr">
              <a:buNone/>
            </a:pPr>
            <a:r>
              <a:rPr lang="en-US" sz="3200" b="1" dirty="0">
                <a:ea typeface="Calibri" panose="020F0502020204030204" pitchFamily="34" charset="0"/>
                <a:cs typeface="Times New Roman" panose="02020603050405020304" pitchFamily="18" charset="0"/>
              </a:rPr>
              <a:t>Voluntary Grammar Schools in NI: Background Statistics (2024/25)</a:t>
            </a:r>
          </a:p>
          <a:p>
            <a:endParaRPr lang="en-US" sz="2000" dirty="0">
              <a:effectLst/>
              <a:ea typeface="Calibri" panose="020F0502020204030204" pitchFamily="34" charset="0"/>
              <a:cs typeface="Times New Roman" panose="02020603050405020304" pitchFamily="18" charset="0"/>
            </a:endParaRPr>
          </a:p>
          <a:p>
            <a:endParaRPr lang="en-US" sz="2000" dirty="0">
              <a:effectLst/>
              <a:ea typeface="Calibri" panose="020F0502020204030204" pitchFamily="34" charset="0"/>
              <a:cs typeface="Times New Roman" panose="02020603050405020304" pitchFamily="18" charset="0"/>
            </a:endParaRPr>
          </a:p>
          <a:p>
            <a:endParaRPr lang="en-US" sz="2000" dirty="0">
              <a:effectLst/>
              <a:ea typeface="Calibri" panose="020F0502020204030204" pitchFamily="34" charset="0"/>
              <a:cs typeface="Times New Roman" panose="02020603050405020304" pitchFamily="18" charset="0"/>
            </a:endParaRPr>
          </a:p>
          <a:p>
            <a:endParaRPr lang="en-GB" sz="2000" dirty="0"/>
          </a:p>
        </p:txBody>
      </p:sp>
      <p:graphicFrame>
        <p:nvGraphicFramePr>
          <p:cNvPr id="2" name="Chart 1">
            <a:extLst>
              <a:ext uri="{FF2B5EF4-FFF2-40B4-BE49-F238E27FC236}">
                <a16:creationId xmlns:a16="http://schemas.microsoft.com/office/drawing/2014/main" id="{94A5F9E5-C909-BBD1-7C34-209F82DDE534}"/>
              </a:ext>
            </a:extLst>
          </p:cNvPr>
          <p:cNvGraphicFramePr>
            <a:graphicFrameLocks/>
          </p:cNvGraphicFramePr>
          <p:nvPr>
            <p:extLst>
              <p:ext uri="{D42A27DB-BD31-4B8C-83A1-F6EECF244321}">
                <p14:modId xmlns:p14="http://schemas.microsoft.com/office/powerpoint/2010/main" val="3578917331"/>
              </p:ext>
            </p:extLst>
          </p:nvPr>
        </p:nvGraphicFramePr>
        <p:xfrm>
          <a:off x="1649188" y="1440414"/>
          <a:ext cx="4015272"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a:extLst>
              <a:ext uri="{FF2B5EF4-FFF2-40B4-BE49-F238E27FC236}">
                <a16:creationId xmlns:a16="http://schemas.microsoft.com/office/drawing/2014/main" id="{A599515D-7FCC-9CEF-60B2-B405DBD7316B}"/>
              </a:ext>
            </a:extLst>
          </p:cNvPr>
          <p:cNvGraphicFramePr>
            <a:graphicFrameLocks/>
          </p:cNvGraphicFramePr>
          <p:nvPr/>
        </p:nvGraphicFramePr>
        <p:xfrm>
          <a:off x="6965303" y="1539552"/>
          <a:ext cx="3657599" cy="215537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5" name="Chart 4">
            <a:extLst>
              <a:ext uri="{FF2B5EF4-FFF2-40B4-BE49-F238E27FC236}">
                <a16:creationId xmlns:a16="http://schemas.microsoft.com/office/drawing/2014/main" id="{2F29C03F-FC0A-4270-A4AE-20FCEDD80880}"/>
              </a:ext>
            </a:extLst>
          </p:cNvPr>
          <p:cNvGraphicFramePr>
            <a:graphicFrameLocks/>
          </p:cNvGraphicFramePr>
          <p:nvPr>
            <p:extLst>
              <p:ext uri="{D42A27DB-BD31-4B8C-83A1-F6EECF244321}">
                <p14:modId xmlns:p14="http://schemas.microsoft.com/office/powerpoint/2010/main" val="2541778174"/>
              </p:ext>
            </p:extLst>
          </p:nvPr>
        </p:nvGraphicFramePr>
        <p:xfrm>
          <a:off x="1129781" y="4183614"/>
          <a:ext cx="9932438" cy="225451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5649386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02D75D83-0503-45C3-A5C5-41B129E7B0BB}"/>
              </a:ext>
            </a:extLst>
          </p:cNvPr>
          <p:cNvGraphicFramePr>
            <a:graphicFrameLocks noGrp="1"/>
          </p:cNvGraphicFramePr>
          <p:nvPr>
            <p:extLst>
              <p:ext uri="{D42A27DB-BD31-4B8C-83A1-F6EECF244321}">
                <p14:modId xmlns:p14="http://schemas.microsoft.com/office/powerpoint/2010/main" val="2363117610"/>
              </p:ext>
            </p:extLst>
          </p:nvPr>
        </p:nvGraphicFramePr>
        <p:xfrm>
          <a:off x="1542848" y="1563841"/>
          <a:ext cx="8501742" cy="2749754"/>
        </p:xfrm>
        <a:graphic>
          <a:graphicData uri="http://schemas.openxmlformats.org/drawingml/2006/table">
            <a:tbl>
              <a:tblPr firstRow="1" bandRow="1">
                <a:tableStyleId>{5C22544A-7EE6-4342-B048-85BDC9FD1C3A}</a:tableStyleId>
              </a:tblPr>
              <a:tblGrid>
                <a:gridCol w="2407918">
                  <a:extLst>
                    <a:ext uri="{9D8B030D-6E8A-4147-A177-3AD203B41FA5}">
                      <a16:colId xmlns:a16="http://schemas.microsoft.com/office/drawing/2014/main" val="2945220630"/>
                    </a:ext>
                  </a:extLst>
                </a:gridCol>
                <a:gridCol w="1955946">
                  <a:extLst>
                    <a:ext uri="{9D8B030D-6E8A-4147-A177-3AD203B41FA5}">
                      <a16:colId xmlns:a16="http://schemas.microsoft.com/office/drawing/2014/main" val="2134799646"/>
                    </a:ext>
                  </a:extLst>
                </a:gridCol>
                <a:gridCol w="1955946">
                  <a:extLst>
                    <a:ext uri="{9D8B030D-6E8A-4147-A177-3AD203B41FA5}">
                      <a16:colId xmlns:a16="http://schemas.microsoft.com/office/drawing/2014/main" val="2754865465"/>
                    </a:ext>
                  </a:extLst>
                </a:gridCol>
                <a:gridCol w="2181932">
                  <a:extLst>
                    <a:ext uri="{9D8B030D-6E8A-4147-A177-3AD203B41FA5}">
                      <a16:colId xmlns:a16="http://schemas.microsoft.com/office/drawing/2014/main" val="3884130005"/>
                    </a:ext>
                  </a:extLst>
                </a:gridCol>
              </a:tblGrid>
              <a:tr h="555194">
                <a:tc>
                  <a:txBody>
                    <a:bodyPr/>
                    <a:lstStyle/>
                    <a:p>
                      <a:endParaRPr lang="en-GB" dirty="0">
                        <a:solidFill>
                          <a:schemeClr val="tx1"/>
                        </a:solidFill>
                      </a:endParaRPr>
                    </a:p>
                  </a:txBody>
                  <a:tcPr>
                    <a:solidFill>
                      <a:srgbClr val="5D99A3"/>
                    </a:solidFill>
                  </a:tcPr>
                </a:tc>
                <a:tc>
                  <a:txBody>
                    <a:bodyPr/>
                    <a:lstStyle/>
                    <a:p>
                      <a:pPr algn="ctr"/>
                      <a:r>
                        <a:rPr lang="en-GB" dirty="0">
                          <a:solidFill>
                            <a:schemeClr val="tx1"/>
                          </a:solidFill>
                        </a:rPr>
                        <a:t>2023/24</a:t>
                      </a:r>
                    </a:p>
                  </a:txBody>
                  <a:tcPr>
                    <a:solidFill>
                      <a:srgbClr val="5D99A3"/>
                    </a:solidFill>
                  </a:tcPr>
                </a:tc>
                <a:tc>
                  <a:txBody>
                    <a:bodyPr/>
                    <a:lstStyle/>
                    <a:p>
                      <a:pPr algn="ctr"/>
                      <a:r>
                        <a:rPr lang="en-GB" dirty="0">
                          <a:solidFill>
                            <a:schemeClr val="tx1"/>
                          </a:solidFill>
                        </a:rPr>
                        <a:t>2024/25</a:t>
                      </a:r>
                    </a:p>
                  </a:txBody>
                  <a:tcPr>
                    <a:solidFill>
                      <a:srgbClr val="5D99A3"/>
                    </a:solidFill>
                  </a:tcPr>
                </a:tc>
                <a:tc>
                  <a:txBody>
                    <a:bodyPr/>
                    <a:lstStyle/>
                    <a:p>
                      <a:pPr algn="ctr"/>
                      <a:r>
                        <a:rPr lang="en-GB" dirty="0">
                          <a:solidFill>
                            <a:schemeClr val="tx1"/>
                          </a:solidFill>
                        </a:rPr>
                        <a:t>2025/26</a:t>
                      </a:r>
                    </a:p>
                  </a:txBody>
                  <a:tcPr>
                    <a:solidFill>
                      <a:srgbClr val="5D99A3"/>
                    </a:solidFill>
                  </a:tcPr>
                </a:tc>
                <a:extLst>
                  <a:ext uri="{0D108BD9-81ED-4DB2-BD59-A6C34878D82A}">
                    <a16:rowId xmlns:a16="http://schemas.microsoft.com/office/drawing/2014/main" val="3675887538"/>
                  </a:ext>
                </a:extLst>
              </a:tr>
              <a:tr h="562905">
                <a:tc>
                  <a:txBody>
                    <a:bodyPr/>
                    <a:lstStyle/>
                    <a:p>
                      <a:r>
                        <a:rPr lang="en-GB" dirty="0"/>
                        <a:t>Number of  Year 8 Voluntary Grammar School Places</a:t>
                      </a:r>
                    </a:p>
                  </a:txBody>
                  <a:tcPr/>
                </a:tc>
                <a:tc>
                  <a:txBody>
                    <a:bodyPr/>
                    <a:lstStyle/>
                    <a:p>
                      <a:pPr algn="ctr"/>
                      <a:r>
                        <a:rPr lang="en-GB" dirty="0"/>
                        <a:t>7223</a:t>
                      </a:r>
                    </a:p>
                  </a:txBody>
                  <a:tcPr/>
                </a:tc>
                <a:tc>
                  <a:txBody>
                    <a:bodyPr/>
                    <a:lstStyle/>
                    <a:p>
                      <a:pPr algn="ctr"/>
                      <a:r>
                        <a:rPr lang="en-GB" dirty="0"/>
                        <a:t>7415</a:t>
                      </a:r>
                    </a:p>
                  </a:txBody>
                  <a:tcPr/>
                </a:tc>
                <a:tc>
                  <a:txBody>
                    <a:bodyPr/>
                    <a:lstStyle/>
                    <a:p>
                      <a:pPr algn="ctr"/>
                      <a:r>
                        <a:rPr lang="en-GB" dirty="0"/>
                        <a:t>7415</a:t>
                      </a:r>
                    </a:p>
                  </a:txBody>
                  <a:tcPr/>
                </a:tc>
                <a:extLst>
                  <a:ext uri="{0D108BD9-81ED-4DB2-BD59-A6C34878D82A}">
                    <a16:rowId xmlns:a16="http://schemas.microsoft.com/office/drawing/2014/main" val="525316489"/>
                  </a:ext>
                </a:extLst>
              </a:tr>
              <a:tr h="562905">
                <a:tc>
                  <a:txBody>
                    <a:bodyPr/>
                    <a:lstStyle/>
                    <a:p>
                      <a:r>
                        <a:rPr lang="en-GB" dirty="0"/>
                        <a:t>Number of 1</a:t>
                      </a:r>
                      <a:r>
                        <a:rPr lang="en-GB" baseline="30000" dirty="0"/>
                        <a:t>st</a:t>
                      </a:r>
                      <a:r>
                        <a:rPr lang="en-GB" dirty="0"/>
                        <a:t> preference Applicants</a:t>
                      </a:r>
                    </a:p>
                  </a:txBody>
                  <a:tcPr/>
                </a:tc>
                <a:tc>
                  <a:txBody>
                    <a:bodyPr/>
                    <a:lstStyle/>
                    <a:p>
                      <a:pPr algn="ctr"/>
                      <a:r>
                        <a:rPr lang="en-GB" dirty="0"/>
                        <a:t>7743</a:t>
                      </a:r>
                    </a:p>
                  </a:txBody>
                  <a:tcPr/>
                </a:tc>
                <a:tc>
                  <a:txBody>
                    <a:bodyPr/>
                    <a:lstStyle/>
                    <a:p>
                      <a:pPr algn="ctr"/>
                      <a:r>
                        <a:rPr lang="en-GB" dirty="0"/>
                        <a:t>7883</a:t>
                      </a:r>
                    </a:p>
                  </a:txBody>
                  <a:tcPr/>
                </a:tc>
                <a:tc>
                  <a:txBody>
                    <a:bodyPr/>
                    <a:lstStyle/>
                    <a:p>
                      <a:pPr algn="ctr"/>
                      <a:r>
                        <a:rPr lang="en-GB" dirty="0"/>
                        <a:t>7880</a:t>
                      </a:r>
                    </a:p>
                  </a:txBody>
                  <a:tcPr/>
                </a:tc>
                <a:extLst>
                  <a:ext uri="{0D108BD9-81ED-4DB2-BD59-A6C34878D82A}">
                    <a16:rowId xmlns:a16="http://schemas.microsoft.com/office/drawing/2014/main" val="1255569056"/>
                  </a:ext>
                </a:extLst>
              </a:tr>
              <a:tr h="562905">
                <a:tc>
                  <a:txBody>
                    <a:bodyPr/>
                    <a:lstStyle/>
                    <a:p>
                      <a:r>
                        <a:rPr lang="en-GB" dirty="0"/>
                        <a:t>Total Number of Preferences</a:t>
                      </a:r>
                    </a:p>
                  </a:txBody>
                  <a:tcPr/>
                </a:tc>
                <a:tc>
                  <a:txBody>
                    <a:bodyPr/>
                    <a:lstStyle/>
                    <a:p>
                      <a:pPr algn="ctr"/>
                      <a:r>
                        <a:rPr lang="en-GB" dirty="0"/>
                        <a:t>8860</a:t>
                      </a:r>
                    </a:p>
                  </a:txBody>
                  <a:tcPr/>
                </a:tc>
                <a:tc>
                  <a:txBody>
                    <a:bodyPr/>
                    <a:lstStyle/>
                    <a:p>
                      <a:pPr algn="ctr"/>
                      <a:r>
                        <a:rPr lang="en-GB" dirty="0"/>
                        <a:t>9136</a:t>
                      </a:r>
                    </a:p>
                  </a:txBody>
                  <a:tcPr/>
                </a:tc>
                <a:tc>
                  <a:txBody>
                    <a:bodyPr/>
                    <a:lstStyle/>
                    <a:p>
                      <a:pPr algn="ctr"/>
                      <a:r>
                        <a:rPr lang="en-GB" dirty="0"/>
                        <a:t>8877</a:t>
                      </a:r>
                    </a:p>
                  </a:txBody>
                  <a:tcPr/>
                </a:tc>
                <a:extLst>
                  <a:ext uri="{0D108BD9-81ED-4DB2-BD59-A6C34878D82A}">
                    <a16:rowId xmlns:a16="http://schemas.microsoft.com/office/drawing/2014/main" val="3407495008"/>
                  </a:ext>
                </a:extLst>
              </a:tr>
            </a:tbl>
          </a:graphicData>
        </a:graphic>
      </p:graphicFrame>
      <p:sp>
        <p:nvSpPr>
          <p:cNvPr id="7" name="TextBox 6">
            <a:extLst>
              <a:ext uri="{FF2B5EF4-FFF2-40B4-BE49-F238E27FC236}">
                <a16:creationId xmlns:a16="http://schemas.microsoft.com/office/drawing/2014/main" id="{D7D10741-CA43-443A-96D3-70C9B5BA4937}"/>
              </a:ext>
            </a:extLst>
          </p:cNvPr>
          <p:cNvSpPr txBox="1"/>
          <p:nvPr/>
        </p:nvSpPr>
        <p:spPr>
          <a:xfrm>
            <a:off x="1820433" y="752865"/>
            <a:ext cx="7946572"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Tw Cen MT" panose="020B0602020104020603"/>
                <a:ea typeface="+mn-ea"/>
                <a:cs typeface="+mn-cs"/>
              </a:rPr>
              <a:t>1st Preference and Total Applications to VG schools</a:t>
            </a:r>
          </a:p>
        </p:txBody>
      </p:sp>
      <p:sp>
        <p:nvSpPr>
          <p:cNvPr id="2" name="TextBox 1">
            <a:extLst>
              <a:ext uri="{FF2B5EF4-FFF2-40B4-BE49-F238E27FC236}">
                <a16:creationId xmlns:a16="http://schemas.microsoft.com/office/drawing/2014/main" id="{A704BBB3-0145-4339-BF6F-8DB117C2C344}"/>
              </a:ext>
            </a:extLst>
          </p:cNvPr>
          <p:cNvSpPr txBox="1"/>
          <p:nvPr/>
        </p:nvSpPr>
        <p:spPr>
          <a:xfrm>
            <a:off x="1790441" y="280443"/>
            <a:ext cx="8006556"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w Cen MT" panose="020B0602020104020603"/>
                <a:ea typeface="Calibri" panose="020F0502020204030204" pitchFamily="34" charset="0"/>
                <a:cs typeface="Times New Roman" panose="02020603050405020304" pitchFamily="18" charset="0"/>
              </a:rPr>
              <a:t>Voluntary Grammar Schools in NI: Background Statistics</a:t>
            </a:r>
          </a:p>
        </p:txBody>
      </p:sp>
      <p:sp>
        <p:nvSpPr>
          <p:cNvPr id="6" name="TextBox 5">
            <a:extLst>
              <a:ext uri="{FF2B5EF4-FFF2-40B4-BE49-F238E27FC236}">
                <a16:creationId xmlns:a16="http://schemas.microsoft.com/office/drawing/2014/main" id="{A80DA272-0AE7-4A98-AD41-2DD97E2D0BCB}"/>
              </a:ext>
            </a:extLst>
          </p:cNvPr>
          <p:cNvSpPr txBox="1"/>
          <p:nvPr/>
        </p:nvSpPr>
        <p:spPr>
          <a:xfrm>
            <a:off x="705379" y="4487916"/>
            <a:ext cx="10781241" cy="2031325"/>
          </a:xfrm>
          <a:prstGeom prst="rect">
            <a:avLst/>
          </a:prstGeom>
          <a:noFill/>
        </p:spPr>
        <p:txBody>
          <a:bodyPr wrap="square">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Tw Cen MT" panose="020B0602020104020603"/>
                <a:ea typeface="+mn-ea"/>
                <a:cs typeface="+mn-cs"/>
              </a:rPr>
              <a:t>Governors determine the admissions criteria for their respective schools. These are reviewed annually, usually by the Board of Governors and submitted to the Education Authority (EA) in the first term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Tw Cen MT" panose="020B0602020104020603"/>
                <a:ea typeface="+mn-ea"/>
                <a:cs typeface="+mn-cs"/>
              </a:rPr>
              <a:t>Some Voluntary Grammar schools use the SEAG Score/Band as the first criteria used for admission, some are bilateral (a pre-determined percentage are admitted primarily on the basis of their SEAG Score), and others do not use SEAG outcomes at all. In such schools, criteria such as primary school attended, parish of residence and familial connection to the school are central to the admissions criteria.</a:t>
            </a:r>
          </a:p>
        </p:txBody>
      </p:sp>
    </p:spTree>
    <p:extLst>
      <p:ext uri="{BB962C8B-B14F-4D97-AF65-F5344CB8AC3E}">
        <p14:creationId xmlns:p14="http://schemas.microsoft.com/office/powerpoint/2010/main" val="31778912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A8EC506-B1DA-46A1-B44D-774E68468E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11" name="Oval 5">
            <a:extLst>
              <a:ext uri="{FF2B5EF4-FFF2-40B4-BE49-F238E27FC236}">
                <a16:creationId xmlns:a16="http://schemas.microsoft.com/office/drawing/2014/main" id="{BFF30785-305E-45D7-984F-5AA93D3CA5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cxnSp>
        <p:nvCxnSpPr>
          <p:cNvPr id="13" name="Straight Connector 12">
            <a:extLst>
              <a:ext uri="{FF2B5EF4-FFF2-40B4-BE49-F238E27FC236}">
                <a16:creationId xmlns:a16="http://schemas.microsoft.com/office/drawing/2014/main" id="{15E01FA5-D766-43CA-A83D-E7CF3F04E96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5" name="Rectangle 14">
            <a:extLst>
              <a:ext uri="{FF2B5EF4-FFF2-40B4-BE49-F238E27FC236}">
                <a16:creationId xmlns:a16="http://schemas.microsoft.com/office/drawing/2014/main" id="{C411DB08-1669-426B-BBEB-FAD285EF80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17" name="Rectangle 16">
            <a:extLst>
              <a:ext uri="{FF2B5EF4-FFF2-40B4-BE49-F238E27FC236}">
                <a16:creationId xmlns:a16="http://schemas.microsoft.com/office/drawing/2014/main" id="{029E4219-121F-4CD1-AA58-24746CD292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4" name="TextBox 3">
            <a:extLst>
              <a:ext uri="{FF2B5EF4-FFF2-40B4-BE49-F238E27FC236}">
                <a16:creationId xmlns:a16="http://schemas.microsoft.com/office/drawing/2014/main" id="{287A45C9-4560-41CD-B87D-342E829CB944}"/>
              </a:ext>
            </a:extLst>
          </p:cNvPr>
          <p:cNvSpPr txBox="1"/>
          <p:nvPr/>
        </p:nvSpPr>
        <p:spPr>
          <a:xfrm>
            <a:off x="634276" y="640080"/>
            <a:ext cx="4208656" cy="3034857"/>
          </a:xfrm>
          <a:prstGeom prst="rect">
            <a:avLst/>
          </a:prstGeom>
        </p:spPr>
        <p:txBody>
          <a:bodyPr vert="horz" lIns="91440" tIns="45720" rIns="91440" bIns="45720" rtlCol="0" anchor="b">
            <a:normAutofit/>
          </a:bodyPr>
          <a:lstStyle/>
          <a:p>
            <a:pPr marL="0" marR="0" lvl="0" indent="0" algn="r" defTabSz="914400" rtl="0" eaLnBrk="1" fontAlgn="auto" latinLnBrk="0" hangingPunct="1">
              <a:lnSpc>
                <a:spcPct val="80000"/>
              </a:lnSpc>
              <a:spcBef>
                <a:spcPct val="0"/>
              </a:spcBef>
              <a:spcAft>
                <a:spcPts val="600"/>
              </a:spcAft>
              <a:buClrTx/>
              <a:buSzTx/>
              <a:buFontTx/>
              <a:buNone/>
              <a:tabLst/>
              <a:defRPr/>
            </a:pPr>
            <a:r>
              <a:rPr kumimoji="0" lang="en-US" sz="4400" b="1" i="0" u="none" strike="noStrike" kern="1200" cap="all" spc="200" normalizeH="0" baseline="0" noProof="0" dirty="0">
                <a:ln>
                  <a:noFill/>
                </a:ln>
                <a:solidFill>
                  <a:srgbClr val="FFFFFF"/>
                </a:solidFill>
                <a:effectLst/>
                <a:uLnTx/>
                <a:uFillTx/>
                <a:latin typeface="Tw Cen MT Condensed" panose="020B0606020104020203"/>
                <a:ea typeface="+mn-ea"/>
                <a:cs typeface="+mn-cs"/>
              </a:rPr>
              <a:t>The Role of the Governor in a Voluntary Grammar School</a:t>
            </a:r>
          </a:p>
        </p:txBody>
      </p:sp>
      <p:cxnSp>
        <p:nvCxnSpPr>
          <p:cNvPr id="19" name="Straight Connector 18">
            <a:extLst>
              <a:ext uri="{FF2B5EF4-FFF2-40B4-BE49-F238E27FC236}">
                <a16:creationId xmlns:a16="http://schemas.microsoft.com/office/drawing/2014/main" id="{52F50912-06FD-4216-BAD3-21050F59564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6679" y="3765314"/>
            <a:ext cx="3931920" cy="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pic>
        <p:nvPicPr>
          <p:cNvPr id="3" name="Picture 4" descr="Governing Bodies Association (NI) logo">
            <a:extLst>
              <a:ext uri="{FF2B5EF4-FFF2-40B4-BE49-F238E27FC236}">
                <a16:creationId xmlns:a16="http://schemas.microsoft.com/office/drawing/2014/main" id="{F168A1DC-F1BD-1095-81F7-2A0AAA73196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625896" y="1998921"/>
            <a:ext cx="4916437" cy="1302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54330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2" name="Title 1">
            <a:extLst>
              <a:ext uri="{FF2B5EF4-FFF2-40B4-BE49-F238E27FC236}">
                <a16:creationId xmlns:a16="http://schemas.microsoft.com/office/drawing/2014/main" id="{9C07FBDD-8FF8-4EDD-9368-EE5AFA796C22}"/>
              </a:ext>
            </a:extLst>
          </p:cNvPr>
          <p:cNvSpPr>
            <a:spLocks noGrp="1"/>
          </p:cNvSpPr>
          <p:nvPr>
            <p:ph type="title"/>
          </p:nvPr>
        </p:nvSpPr>
        <p:spPr>
          <a:xfrm>
            <a:off x="643468" y="643467"/>
            <a:ext cx="3415612" cy="5571066"/>
          </a:xfrm>
        </p:spPr>
        <p:txBody>
          <a:bodyPr>
            <a:normAutofit/>
          </a:bodyPr>
          <a:lstStyle/>
          <a:p>
            <a:r>
              <a:rPr lang="en-GB" b="1" dirty="0">
                <a:solidFill>
                  <a:srgbClr val="FFFFFF"/>
                </a:solidFill>
              </a:rPr>
              <a:t>GOVERNANCE Policy Context </a:t>
            </a:r>
          </a:p>
        </p:txBody>
      </p:sp>
      <p:graphicFrame>
        <p:nvGraphicFramePr>
          <p:cNvPr id="5" name="Content Placeholder 2">
            <a:extLst>
              <a:ext uri="{FF2B5EF4-FFF2-40B4-BE49-F238E27FC236}">
                <a16:creationId xmlns:a16="http://schemas.microsoft.com/office/drawing/2014/main" id="{9B6B5257-909F-77B8-A956-998751DED708}"/>
              </a:ext>
            </a:extLst>
          </p:cNvPr>
          <p:cNvGraphicFramePr>
            <a:graphicFrameLocks noGrp="1"/>
          </p:cNvGraphicFramePr>
          <p:nvPr>
            <p:ph idx="1"/>
          </p:nvPr>
        </p:nvGraphicFramePr>
        <p:xfrm>
          <a:off x="4852554" y="242596"/>
          <a:ext cx="7249249" cy="65127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779686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C305DD-4FA2-9EA0-5BFC-7FF5FE24F0F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42B9AF3-13BD-73CB-104C-8AE96DA1B92F}"/>
              </a:ext>
            </a:extLst>
          </p:cNvPr>
          <p:cNvSpPr txBox="1"/>
          <p:nvPr/>
        </p:nvSpPr>
        <p:spPr>
          <a:xfrm>
            <a:off x="628261" y="233953"/>
            <a:ext cx="10935477"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dirty="0">
                <a:ln>
                  <a:noFill/>
                </a:ln>
                <a:solidFill>
                  <a:srgbClr val="1CADE4">
                    <a:lumMod val="75000"/>
                  </a:srgbClr>
                </a:solidFill>
                <a:effectLst/>
                <a:uLnTx/>
                <a:uFillTx/>
                <a:latin typeface="Tw Cen MT" panose="020B0602020104020603"/>
                <a:ea typeface="+mn-ea"/>
                <a:cs typeface="+mn-cs"/>
              </a:rPr>
              <a:t>The Department of Education Governor Guide</a:t>
            </a:r>
          </a:p>
        </p:txBody>
      </p:sp>
      <p:graphicFrame>
        <p:nvGraphicFramePr>
          <p:cNvPr id="3" name="Table 2">
            <a:extLst>
              <a:ext uri="{FF2B5EF4-FFF2-40B4-BE49-F238E27FC236}">
                <a16:creationId xmlns:a16="http://schemas.microsoft.com/office/drawing/2014/main" id="{B108394F-6ADA-CFCE-5631-3CAE2446E2DC}"/>
              </a:ext>
            </a:extLst>
          </p:cNvPr>
          <p:cNvGraphicFramePr>
            <a:graphicFrameLocks noGrp="1"/>
          </p:cNvGraphicFramePr>
          <p:nvPr>
            <p:extLst>
              <p:ext uri="{D42A27DB-BD31-4B8C-83A1-F6EECF244321}">
                <p14:modId xmlns:p14="http://schemas.microsoft.com/office/powerpoint/2010/main" val="2082812992"/>
              </p:ext>
            </p:extLst>
          </p:nvPr>
        </p:nvGraphicFramePr>
        <p:xfrm>
          <a:off x="447869" y="880284"/>
          <a:ext cx="11269826" cy="5663341"/>
        </p:xfrm>
        <a:graphic>
          <a:graphicData uri="http://schemas.openxmlformats.org/drawingml/2006/table">
            <a:tbl>
              <a:tblPr firstRow="1" bandRow="1">
                <a:tableStyleId>{5C22544A-7EE6-4342-B048-85BDC9FD1C3A}</a:tableStyleId>
              </a:tblPr>
              <a:tblGrid>
                <a:gridCol w="5634913">
                  <a:extLst>
                    <a:ext uri="{9D8B030D-6E8A-4147-A177-3AD203B41FA5}">
                      <a16:colId xmlns:a16="http://schemas.microsoft.com/office/drawing/2014/main" val="348316977"/>
                    </a:ext>
                  </a:extLst>
                </a:gridCol>
                <a:gridCol w="5634913">
                  <a:extLst>
                    <a:ext uri="{9D8B030D-6E8A-4147-A177-3AD203B41FA5}">
                      <a16:colId xmlns:a16="http://schemas.microsoft.com/office/drawing/2014/main" val="1974439862"/>
                    </a:ext>
                  </a:extLst>
                </a:gridCol>
              </a:tblGrid>
              <a:tr h="559718">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3200" dirty="0"/>
                        <a:t>This guide has 8 sections</a:t>
                      </a:r>
                    </a:p>
                  </a:txBody>
                  <a:tcPr anchor="ctr"/>
                </a:tc>
                <a:tc hMerge="1">
                  <a:txBody>
                    <a:bodyPr/>
                    <a:lstStyle/>
                    <a:p>
                      <a:endParaRPr lang="en-GB" dirty="0"/>
                    </a:p>
                  </a:txBody>
                  <a:tcPr/>
                </a:tc>
                <a:extLst>
                  <a:ext uri="{0D108BD9-81ED-4DB2-BD59-A6C34878D82A}">
                    <a16:rowId xmlns:a16="http://schemas.microsoft.com/office/drawing/2014/main" val="1925731749"/>
                  </a:ext>
                </a:extLst>
              </a:tr>
              <a:tr h="1384564">
                <a:tc>
                  <a:txBody>
                    <a:bodyPr/>
                    <a:lstStyle/>
                    <a:p>
                      <a:r>
                        <a:rPr lang="en-GB" sz="1400" dirty="0">
                          <a:solidFill>
                            <a:schemeClr val="tx1"/>
                          </a:solidFill>
                        </a:rPr>
                        <a:t>Part 1</a:t>
                      </a:r>
                    </a:p>
                    <a:p>
                      <a:pPr marL="285750" indent="-285750">
                        <a:buFont typeface="Arial" panose="020B0604020202020204" pitchFamily="34" charset="0"/>
                        <a:buChar char="•"/>
                      </a:pPr>
                      <a:r>
                        <a:rPr lang="en-GB" sz="1400" dirty="0">
                          <a:solidFill>
                            <a:schemeClr val="tx1"/>
                          </a:solidFill>
                          <a:hlinkClick r:id="rId3">
                            <a:extLst>
                              <a:ext uri="{A12FA001-AC4F-418D-AE19-62706E023703}">
                                <ahyp:hlinkClr xmlns:ahyp="http://schemas.microsoft.com/office/drawing/2018/hyperlinkcolor" val="tx"/>
                              </a:ext>
                            </a:extLst>
                          </a:hlinkClick>
                        </a:rPr>
                        <a:t>Introduction</a:t>
                      </a:r>
                      <a:endParaRPr lang="en-GB" sz="1400" dirty="0">
                        <a:solidFill>
                          <a:schemeClr val="tx1"/>
                        </a:solidFill>
                      </a:endParaRPr>
                    </a:p>
                    <a:p>
                      <a:pPr marL="285750" indent="-285750">
                        <a:buFont typeface="Arial" panose="020B0604020202020204" pitchFamily="34" charset="0"/>
                        <a:buChar char="•"/>
                      </a:pPr>
                      <a:r>
                        <a:rPr lang="en-GB" sz="1400" dirty="0">
                          <a:solidFill>
                            <a:schemeClr val="tx1"/>
                          </a:solidFill>
                          <a:hlinkClick r:id="rId4">
                            <a:extLst>
                              <a:ext uri="{A12FA001-AC4F-418D-AE19-62706E023703}">
                                <ahyp:hlinkClr xmlns:ahyp="http://schemas.microsoft.com/office/drawing/2018/hyperlinkcolor" val="tx"/>
                              </a:ext>
                            </a:extLst>
                          </a:hlinkClick>
                        </a:rPr>
                        <a:t>Membership of School Boards of Governors</a:t>
                      </a:r>
                      <a:endParaRPr lang="en-GB" sz="1400" dirty="0">
                        <a:solidFill>
                          <a:schemeClr val="tx1"/>
                        </a:solidFill>
                      </a:endParaRPr>
                    </a:p>
                    <a:p>
                      <a:pPr marL="285750" indent="-285750">
                        <a:buFont typeface="Arial" panose="020B0604020202020204" pitchFamily="34" charset="0"/>
                        <a:buChar char="•"/>
                      </a:pPr>
                      <a:r>
                        <a:rPr lang="en-GB" sz="1400" dirty="0">
                          <a:solidFill>
                            <a:schemeClr val="tx1"/>
                          </a:solidFill>
                          <a:hlinkClick r:id="rId5">
                            <a:extLst>
                              <a:ext uri="{A12FA001-AC4F-418D-AE19-62706E023703}">
                                <ahyp:hlinkClr xmlns:ahyp="http://schemas.microsoft.com/office/drawing/2018/hyperlinkcolor" val="tx"/>
                              </a:ext>
                            </a:extLst>
                          </a:hlinkClick>
                        </a:rPr>
                        <a:t>Overview of the Roles and Responsibilities of the School Board of Governors</a:t>
                      </a:r>
                      <a:endParaRPr lang="en-GB" sz="1400" dirty="0">
                        <a:solidFill>
                          <a:schemeClr val="tx1"/>
                        </a:solidFill>
                      </a:endParaRPr>
                    </a:p>
                    <a:p>
                      <a:pPr marL="285750" indent="-285750">
                        <a:buFont typeface="Arial" panose="020B0604020202020204" pitchFamily="34" charset="0"/>
                        <a:buChar char="•"/>
                      </a:pPr>
                      <a:r>
                        <a:rPr lang="en-GB" sz="1400" dirty="0">
                          <a:solidFill>
                            <a:schemeClr val="tx1"/>
                          </a:solidFill>
                          <a:hlinkClick r:id="rId6">
                            <a:extLst>
                              <a:ext uri="{A12FA001-AC4F-418D-AE19-62706E023703}">
                                <ahyp:hlinkClr xmlns:ahyp="http://schemas.microsoft.com/office/drawing/2018/hyperlinkcolor" val="tx"/>
                              </a:ext>
                            </a:extLst>
                          </a:hlinkClick>
                        </a:rPr>
                        <a:t>The Board of Governors in Operation</a:t>
                      </a:r>
                      <a:endParaRPr lang="en-GB" dirty="0">
                        <a:solidFill>
                          <a:schemeClr val="tx1"/>
                        </a:solidFill>
                      </a:endParaRPr>
                    </a:p>
                  </a:txBody>
                  <a:tcPr/>
                </a:tc>
                <a:tc>
                  <a:txBody>
                    <a:bodyPr/>
                    <a:lstStyle/>
                    <a:p>
                      <a:r>
                        <a:rPr lang="en-GB" sz="1400" b="0" i="0" kern="1200" dirty="0">
                          <a:solidFill>
                            <a:schemeClr val="tx1"/>
                          </a:solidFill>
                          <a:effectLst/>
                          <a:latin typeface="+mn-lt"/>
                          <a:ea typeface="+mn-ea"/>
                          <a:cs typeface="+mn-cs"/>
                        </a:rPr>
                        <a:t>Part 5</a:t>
                      </a:r>
                    </a:p>
                    <a:p>
                      <a:pPr marL="285750" indent="-285750">
                        <a:buFont typeface="Arial" panose="020B0604020202020204" pitchFamily="34" charset="0"/>
                        <a:buChar char="•"/>
                      </a:pPr>
                      <a:r>
                        <a:rPr lang="en-GB" sz="1400" b="0" i="0" kern="1200" dirty="0">
                          <a:solidFill>
                            <a:schemeClr val="tx1"/>
                          </a:solidFill>
                          <a:effectLst/>
                          <a:latin typeface="+mn-lt"/>
                          <a:ea typeface="+mn-ea"/>
                          <a:cs typeface="+mn-cs"/>
                          <a:hlinkClick r:id="rId7">
                            <a:extLst>
                              <a:ext uri="{A12FA001-AC4F-418D-AE19-62706E023703}">
                                <ahyp:hlinkClr xmlns:ahyp="http://schemas.microsoft.com/office/drawing/2018/hyperlinkcolor" val="tx"/>
                              </a:ext>
                            </a:extLst>
                          </a:hlinkClick>
                        </a:rPr>
                        <a:t>Schemes to Assist Low Income Families</a:t>
                      </a:r>
                      <a:endParaRPr lang="en-GB" sz="1400" b="0" i="0" kern="1200" dirty="0">
                        <a:solidFill>
                          <a:schemeClr val="tx1"/>
                        </a:solidFill>
                        <a:effectLst/>
                        <a:latin typeface="+mn-lt"/>
                        <a:ea typeface="+mn-ea"/>
                        <a:cs typeface="+mn-cs"/>
                      </a:endParaRPr>
                    </a:p>
                    <a:p>
                      <a:pPr marL="285750" indent="-285750">
                        <a:buFont typeface="Arial" panose="020B0604020202020204" pitchFamily="34" charset="0"/>
                        <a:buChar char="•"/>
                      </a:pPr>
                      <a:r>
                        <a:rPr lang="en-GB" sz="1400" b="0" i="0" kern="1200" dirty="0">
                          <a:solidFill>
                            <a:schemeClr val="tx1"/>
                          </a:solidFill>
                          <a:effectLst/>
                          <a:latin typeface="+mn-lt"/>
                          <a:ea typeface="+mn-ea"/>
                          <a:cs typeface="+mn-cs"/>
                          <a:hlinkClick r:id="rId8">
                            <a:extLst>
                              <a:ext uri="{A12FA001-AC4F-418D-AE19-62706E023703}">
                                <ahyp:hlinkClr xmlns:ahyp="http://schemas.microsoft.com/office/drawing/2018/hyperlinkcolor" val="tx"/>
                              </a:ext>
                            </a:extLst>
                          </a:hlinkClick>
                        </a:rPr>
                        <a:t>School Days of Operation and Closure</a:t>
                      </a:r>
                      <a:endParaRPr lang="en-GB" sz="1400" b="0" i="0" kern="1200" dirty="0">
                        <a:solidFill>
                          <a:schemeClr val="tx1"/>
                        </a:solidFill>
                        <a:effectLst/>
                        <a:latin typeface="+mn-lt"/>
                        <a:ea typeface="+mn-ea"/>
                        <a:cs typeface="+mn-cs"/>
                      </a:endParaRPr>
                    </a:p>
                    <a:p>
                      <a:pPr marL="285750" indent="-285750">
                        <a:buFont typeface="Arial" panose="020B0604020202020204" pitchFamily="34" charset="0"/>
                        <a:buChar char="•"/>
                      </a:pPr>
                      <a:r>
                        <a:rPr lang="en-GB" sz="1400" b="0" i="0" kern="1200" dirty="0">
                          <a:solidFill>
                            <a:schemeClr val="tx1"/>
                          </a:solidFill>
                          <a:effectLst/>
                          <a:latin typeface="+mn-lt"/>
                          <a:ea typeface="+mn-ea"/>
                          <a:cs typeface="+mn-cs"/>
                          <a:hlinkClick r:id="rId9">
                            <a:extLst>
                              <a:ext uri="{A12FA001-AC4F-418D-AE19-62706E023703}">
                                <ahyp:hlinkClr xmlns:ahyp="http://schemas.microsoft.com/office/drawing/2018/hyperlinkcolor" val="tx"/>
                              </a:ext>
                            </a:extLst>
                          </a:hlinkClick>
                        </a:rPr>
                        <a:t>School Fees</a:t>
                      </a:r>
                      <a:endParaRPr lang="en-GB" sz="1400" b="0" i="0" kern="1200" dirty="0">
                        <a:solidFill>
                          <a:schemeClr val="tx1"/>
                        </a:solidFill>
                        <a:effectLst/>
                        <a:latin typeface="+mn-lt"/>
                        <a:ea typeface="+mn-ea"/>
                        <a:cs typeface="+mn-cs"/>
                      </a:endParaRPr>
                    </a:p>
                    <a:p>
                      <a:pPr marL="285750" indent="-285750">
                        <a:buFont typeface="Arial" panose="020B0604020202020204" pitchFamily="34" charset="0"/>
                        <a:buChar char="•"/>
                      </a:pPr>
                      <a:r>
                        <a:rPr lang="en-GB" sz="1400" b="0" i="0" kern="1200" dirty="0">
                          <a:solidFill>
                            <a:schemeClr val="tx1"/>
                          </a:solidFill>
                          <a:effectLst/>
                          <a:latin typeface="+mn-lt"/>
                          <a:ea typeface="+mn-ea"/>
                          <a:cs typeface="+mn-cs"/>
                          <a:hlinkClick r:id="rId10">
                            <a:extLst>
                              <a:ext uri="{A12FA001-AC4F-418D-AE19-62706E023703}">
                                <ahyp:hlinkClr xmlns:ahyp="http://schemas.microsoft.com/office/drawing/2018/hyperlinkcolor" val="tx"/>
                              </a:ext>
                            </a:extLst>
                          </a:hlinkClick>
                        </a:rPr>
                        <a:t>School Milk</a:t>
                      </a:r>
                      <a:endParaRPr lang="en-GB" sz="1400" b="0" i="0" kern="1200" dirty="0">
                        <a:solidFill>
                          <a:schemeClr val="tx1"/>
                        </a:solidFill>
                        <a:effectLst/>
                        <a:latin typeface="+mn-lt"/>
                        <a:ea typeface="+mn-ea"/>
                        <a:cs typeface="+mn-cs"/>
                      </a:endParaRPr>
                    </a:p>
                    <a:p>
                      <a:endParaRPr lang="en-GB" dirty="0">
                        <a:solidFill>
                          <a:schemeClr val="tx1"/>
                        </a:solidFill>
                      </a:endParaRPr>
                    </a:p>
                  </a:txBody>
                  <a:tcPr/>
                </a:tc>
                <a:extLst>
                  <a:ext uri="{0D108BD9-81ED-4DB2-BD59-A6C34878D82A}">
                    <a16:rowId xmlns:a16="http://schemas.microsoft.com/office/drawing/2014/main" val="3685300397"/>
                  </a:ext>
                </a:extLst>
              </a:tr>
              <a:tr h="1325647">
                <a:tc>
                  <a:txBody>
                    <a:bodyPr/>
                    <a:lstStyle/>
                    <a:p>
                      <a:r>
                        <a:rPr lang="en-GB" sz="1400" dirty="0">
                          <a:solidFill>
                            <a:schemeClr val="tx1"/>
                          </a:solidFill>
                        </a:rPr>
                        <a:t>Part 2</a:t>
                      </a:r>
                    </a:p>
                    <a:p>
                      <a:pPr marL="285750" indent="-285750">
                        <a:buFont typeface="Arial" panose="020B0604020202020204" pitchFamily="34" charset="0"/>
                        <a:buChar char="•"/>
                      </a:pPr>
                      <a:r>
                        <a:rPr lang="en-GB" sz="1400" dirty="0">
                          <a:solidFill>
                            <a:schemeClr val="tx1"/>
                          </a:solidFill>
                          <a:hlinkClick r:id="rId11">
                            <a:extLst>
                              <a:ext uri="{A12FA001-AC4F-418D-AE19-62706E023703}">
                                <ahyp:hlinkClr xmlns:ahyp="http://schemas.microsoft.com/office/drawing/2018/hyperlinkcolor" val="tx"/>
                              </a:ext>
                            </a:extLst>
                          </a:hlinkClick>
                        </a:rPr>
                        <a:t>Promoting Equality</a:t>
                      </a:r>
                      <a:endParaRPr lang="en-GB" sz="1400" dirty="0">
                        <a:solidFill>
                          <a:schemeClr val="tx1"/>
                        </a:solidFill>
                      </a:endParaRPr>
                    </a:p>
                    <a:p>
                      <a:pPr marL="285750" indent="-285750">
                        <a:buFont typeface="Arial" panose="020B0604020202020204" pitchFamily="34" charset="0"/>
                        <a:buChar char="•"/>
                      </a:pPr>
                      <a:r>
                        <a:rPr lang="en-GB" sz="1400" dirty="0">
                          <a:solidFill>
                            <a:schemeClr val="tx1"/>
                          </a:solidFill>
                          <a:hlinkClick r:id="rId12">
                            <a:extLst>
                              <a:ext uri="{A12FA001-AC4F-418D-AE19-62706E023703}">
                                <ahyp:hlinkClr xmlns:ahyp="http://schemas.microsoft.com/office/drawing/2018/hyperlinkcolor" val="tx"/>
                              </a:ext>
                            </a:extLst>
                          </a:hlinkClick>
                        </a:rPr>
                        <a:t>Education Standard</a:t>
                      </a:r>
                      <a:endParaRPr lang="en-GB" sz="1400" dirty="0">
                        <a:solidFill>
                          <a:schemeClr val="tx1"/>
                        </a:solidFill>
                      </a:endParaRPr>
                    </a:p>
                    <a:p>
                      <a:pPr marL="285750" indent="-285750">
                        <a:buFont typeface="Arial" panose="020B0604020202020204" pitchFamily="34" charset="0"/>
                        <a:buChar char="•"/>
                      </a:pPr>
                      <a:r>
                        <a:rPr lang="en-GB" sz="1400" dirty="0">
                          <a:solidFill>
                            <a:schemeClr val="tx1"/>
                          </a:solidFill>
                          <a:hlinkClick r:id="rId13">
                            <a:extLst>
                              <a:ext uri="{A12FA001-AC4F-418D-AE19-62706E023703}">
                                <ahyp:hlinkClr xmlns:ahyp="http://schemas.microsoft.com/office/drawing/2018/hyperlinkcolor" val="tx"/>
                              </a:ext>
                            </a:extLst>
                          </a:hlinkClick>
                        </a:rPr>
                        <a:t>Northern Ireland Curriculum</a:t>
                      </a:r>
                      <a:endParaRPr lang="en-GB" sz="1400" dirty="0">
                        <a:solidFill>
                          <a:schemeClr val="tx1"/>
                        </a:solidFill>
                      </a:endParaRPr>
                    </a:p>
                    <a:p>
                      <a:pPr marL="285750" indent="-285750">
                        <a:buFont typeface="Arial" panose="020B0604020202020204" pitchFamily="34" charset="0"/>
                        <a:buChar char="•"/>
                      </a:pPr>
                      <a:r>
                        <a:rPr lang="en-GB" sz="1400" dirty="0">
                          <a:solidFill>
                            <a:schemeClr val="tx1"/>
                          </a:solidFill>
                          <a:hlinkClick r:id="rId14">
                            <a:extLst>
                              <a:ext uri="{A12FA001-AC4F-418D-AE19-62706E023703}">
                                <ahyp:hlinkClr xmlns:ahyp="http://schemas.microsoft.com/office/drawing/2018/hyperlinkcolor" val="tx"/>
                              </a:ext>
                            </a:extLst>
                          </a:hlinkClick>
                        </a:rPr>
                        <a:t>School Finances</a:t>
                      </a:r>
                      <a:endParaRPr lang="en-GB" dirty="0">
                        <a:solidFill>
                          <a:schemeClr val="tx1"/>
                        </a:solidFill>
                      </a:endParaRPr>
                    </a:p>
                  </a:txBody>
                  <a:tcPr/>
                </a:tc>
                <a:tc>
                  <a:txBody>
                    <a:bodyPr/>
                    <a:lstStyle/>
                    <a:p>
                      <a:r>
                        <a:rPr lang="en-GB" sz="1400" b="0" i="0" kern="1200" dirty="0">
                          <a:solidFill>
                            <a:schemeClr val="tx1"/>
                          </a:solidFill>
                          <a:effectLst/>
                          <a:latin typeface="+mn-lt"/>
                          <a:ea typeface="+mn-ea"/>
                          <a:cs typeface="+mn-cs"/>
                        </a:rPr>
                        <a:t>Part 6</a:t>
                      </a:r>
                    </a:p>
                    <a:p>
                      <a:pPr marL="285750" indent="-285750">
                        <a:buFont typeface="Arial" panose="020B0604020202020204" pitchFamily="34" charset="0"/>
                        <a:buChar char="•"/>
                      </a:pPr>
                      <a:r>
                        <a:rPr lang="en-GB" sz="1400" b="0" i="0" kern="1200" dirty="0">
                          <a:solidFill>
                            <a:schemeClr val="tx1"/>
                          </a:solidFill>
                          <a:effectLst/>
                          <a:latin typeface="+mn-lt"/>
                          <a:ea typeface="+mn-ea"/>
                          <a:cs typeface="+mn-cs"/>
                          <a:hlinkClick r:id="rId15">
                            <a:extLst>
                              <a:ext uri="{A12FA001-AC4F-418D-AE19-62706E023703}">
                                <ahyp:hlinkClr xmlns:ahyp="http://schemas.microsoft.com/office/drawing/2018/hyperlinkcolor" val="tx"/>
                              </a:ext>
                            </a:extLst>
                          </a:hlinkClick>
                        </a:rPr>
                        <a:t>School Premises</a:t>
                      </a:r>
                      <a:endParaRPr lang="en-GB" sz="1400" b="0" i="0" kern="1200" dirty="0">
                        <a:solidFill>
                          <a:schemeClr val="tx1"/>
                        </a:solidFill>
                        <a:effectLst/>
                        <a:latin typeface="+mn-lt"/>
                        <a:ea typeface="+mn-ea"/>
                        <a:cs typeface="+mn-cs"/>
                      </a:endParaRPr>
                    </a:p>
                    <a:p>
                      <a:pPr marL="285750" indent="-285750">
                        <a:buFont typeface="Arial" panose="020B0604020202020204" pitchFamily="34" charset="0"/>
                        <a:buChar char="•"/>
                      </a:pPr>
                      <a:r>
                        <a:rPr lang="en-GB" sz="1400" b="0" i="0" kern="1200" dirty="0">
                          <a:solidFill>
                            <a:schemeClr val="tx1"/>
                          </a:solidFill>
                          <a:effectLst/>
                          <a:latin typeface="+mn-lt"/>
                          <a:ea typeface="+mn-ea"/>
                          <a:cs typeface="+mn-cs"/>
                          <a:hlinkClick r:id="rId16">
                            <a:extLst>
                              <a:ext uri="{A12FA001-AC4F-418D-AE19-62706E023703}">
                                <ahyp:hlinkClr xmlns:ahyp="http://schemas.microsoft.com/office/drawing/2018/hyperlinkcolor" val="tx"/>
                              </a:ext>
                            </a:extLst>
                          </a:hlinkClick>
                        </a:rPr>
                        <a:t>School Publications</a:t>
                      </a:r>
                      <a:endParaRPr lang="en-GB" sz="1400" b="0" i="0" kern="1200" dirty="0">
                        <a:solidFill>
                          <a:schemeClr val="tx1"/>
                        </a:solidFill>
                        <a:effectLst/>
                        <a:latin typeface="+mn-lt"/>
                        <a:ea typeface="+mn-ea"/>
                        <a:cs typeface="+mn-cs"/>
                      </a:endParaRPr>
                    </a:p>
                    <a:p>
                      <a:pPr marL="285750" indent="-285750">
                        <a:buFont typeface="Arial" panose="020B0604020202020204" pitchFamily="34" charset="0"/>
                        <a:buChar char="•"/>
                      </a:pPr>
                      <a:r>
                        <a:rPr lang="en-GB" sz="1400" b="0" i="0" kern="1200" dirty="0">
                          <a:solidFill>
                            <a:schemeClr val="tx1"/>
                          </a:solidFill>
                          <a:effectLst/>
                          <a:latin typeface="+mn-lt"/>
                          <a:ea typeface="+mn-ea"/>
                          <a:cs typeface="+mn-cs"/>
                          <a:hlinkClick r:id="rId17">
                            <a:extLst>
                              <a:ext uri="{A12FA001-AC4F-418D-AE19-62706E023703}">
                                <ahyp:hlinkClr xmlns:ahyp="http://schemas.microsoft.com/office/drawing/2018/hyperlinkcolor" val="tx"/>
                              </a:ext>
                            </a:extLst>
                          </a:hlinkClick>
                        </a:rPr>
                        <a:t>School Records</a:t>
                      </a:r>
                      <a:endParaRPr lang="en-GB" sz="1400" b="0" i="0" kern="1200" dirty="0">
                        <a:solidFill>
                          <a:schemeClr val="tx1"/>
                        </a:solidFill>
                        <a:effectLst/>
                        <a:latin typeface="+mn-lt"/>
                        <a:ea typeface="+mn-ea"/>
                        <a:cs typeface="+mn-cs"/>
                      </a:endParaRPr>
                    </a:p>
                    <a:p>
                      <a:pPr marL="285750" indent="-285750">
                        <a:buFont typeface="Arial" panose="020B0604020202020204" pitchFamily="34" charset="0"/>
                        <a:buChar char="•"/>
                      </a:pPr>
                      <a:r>
                        <a:rPr lang="en-GB" sz="1400" b="0" i="0" kern="1200" dirty="0">
                          <a:solidFill>
                            <a:schemeClr val="tx1"/>
                          </a:solidFill>
                          <a:effectLst/>
                          <a:latin typeface="+mn-lt"/>
                          <a:ea typeface="+mn-ea"/>
                          <a:cs typeface="+mn-cs"/>
                          <a:hlinkClick r:id="rId18">
                            <a:extLst>
                              <a:ext uri="{A12FA001-AC4F-418D-AE19-62706E023703}">
                                <ahyp:hlinkClr xmlns:ahyp="http://schemas.microsoft.com/office/drawing/2018/hyperlinkcolor" val="tx"/>
                              </a:ext>
                            </a:extLst>
                          </a:hlinkClick>
                        </a:rPr>
                        <a:t>Shared Education</a:t>
                      </a:r>
                      <a:endParaRPr lang="en-GB" sz="1400" b="0" i="0" kern="1200" dirty="0">
                        <a:solidFill>
                          <a:schemeClr val="tx1"/>
                        </a:solidFill>
                        <a:effectLst/>
                        <a:latin typeface="+mn-lt"/>
                        <a:ea typeface="+mn-ea"/>
                        <a:cs typeface="+mn-cs"/>
                      </a:endParaRPr>
                    </a:p>
                    <a:p>
                      <a:endParaRPr lang="en-GB" sz="1400" dirty="0">
                        <a:solidFill>
                          <a:schemeClr val="tx1"/>
                        </a:solidFill>
                      </a:endParaRPr>
                    </a:p>
                  </a:txBody>
                  <a:tcPr/>
                </a:tc>
                <a:extLst>
                  <a:ext uri="{0D108BD9-81ED-4DB2-BD59-A6C34878D82A}">
                    <a16:rowId xmlns:a16="http://schemas.microsoft.com/office/drawing/2014/main" val="1045022681"/>
                  </a:ext>
                </a:extLst>
              </a:tr>
              <a:tr h="1119435">
                <a:tc>
                  <a:txBody>
                    <a:bodyPr/>
                    <a:lstStyle/>
                    <a:p>
                      <a:r>
                        <a:rPr lang="en-GB" sz="1400" dirty="0">
                          <a:solidFill>
                            <a:schemeClr val="tx1"/>
                          </a:solidFill>
                        </a:rPr>
                        <a:t>Part 3</a:t>
                      </a:r>
                    </a:p>
                    <a:p>
                      <a:pPr marL="285750" indent="-285750">
                        <a:buFont typeface="Arial" panose="020B0604020202020204" pitchFamily="34" charset="0"/>
                        <a:buChar char="•"/>
                      </a:pPr>
                      <a:r>
                        <a:rPr lang="en-GB" sz="1400" dirty="0">
                          <a:solidFill>
                            <a:schemeClr val="tx1"/>
                          </a:solidFill>
                          <a:hlinkClick r:id="rId19">
                            <a:extLst>
                              <a:ext uri="{A12FA001-AC4F-418D-AE19-62706E023703}">
                                <ahyp:hlinkClr xmlns:ahyp="http://schemas.microsoft.com/office/drawing/2018/hyperlinkcolor" val="tx"/>
                              </a:ext>
                            </a:extLst>
                          </a:hlinkClick>
                        </a:rPr>
                        <a:t>School Staff</a:t>
                      </a:r>
                      <a:endParaRPr lang="en-GB" sz="1400" dirty="0">
                        <a:solidFill>
                          <a:schemeClr val="tx1"/>
                        </a:solidFill>
                      </a:endParaRPr>
                    </a:p>
                    <a:p>
                      <a:pPr marL="285750" indent="-285750">
                        <a:buFont typeface="Arial" panose="020B0604020202020204" pitchFamily="34" charset="0"/>
                        <a:buChar char="•"/>
                      </a:pPr>
                      <a:r>
                        <a:rPr lang="en-GB" sz="1400" dirty="0">
                          <a:solidFill>
                            <a:schemeClr val="tx1"/>
                          </a:solidFill>
                          <a:hlinkClick r:id="rId20">
                            <a:extLst>
                              <a:ext uri="{A12FA001-AC4F-418D-AE19-62706E023703}">
                                <ahyp:hlinkClr xmlns:ahyp="http://schemas.microsoft.com/office/drawing/2018/hyperlinkcolor" val="tx"/>
                              </a:ext>
                            </a:extLst>
                          </a:hlinkClick>
                        </a:rPr>
                        <a:t>Pupil Admissions</a:t>
                      </a:r>
                      <a:endParaRPr lang="en-GB" sz="1400" dirty="0">
                        <a:solidFill>
                          <a:schemeClr val="tx1"/>
                        </a:solidFill>
                      </a:endParaRPr>
                    </a:p>
                    <a:p>
                      <a:pPr marL="285750" indent="-285750">
                        <a:buFont typeface="Arial" panose="020B0604020202020204" pitchFamily="34" charset="0"/>
                        <a:buChar char="•"/>
                      </a:pPr>
                      <a:r>
                        <a:rPr lang="en-GB" sz="1400" dirty="0">
                          <a:solidFill>
                            <a:schemeClr val="tx1"/>
                          </a:solidFill>
                          <a:hlinkClick r:id="rId21">
                            <a:extLst>
                              <a:ext uri="{A12FA001-AC4F-418D-AE19-62706E023703}">
                                <ahyp:hlinkClr xmlns:ahyp="http://schemas.microsoft.com/office/drawing/2018/hyperlinkcolor" val="tx"/>
                              </a:ext>
                            </a:extLst>
                          </a:hlinkClick>
                        </a:rPr>
                        <a:t>Religious Education and Collective Worship</a:t>
                      </a:r>
                      <a:endParaRPr lang="en-GB" sz="1400" dirty="0">
                        <a:solidFill>
                          <a:schemeClr val="tx1"/>
                        </a:solidFill>
                      </a:endParaRPr>
                    </a:p>
                    <a:p>
                      <a:pPr marL="285750" indent="-285750">
                        <a:buFont typeface="Arial" panose="020B0604020202020204" pitchFamily="34" charset="0"/>
                        <a:buChar char="•"/>
                      </a:pPr>
                      <a:r>
                        <a:rPr lang="en-GB" sz="1400" dirty="0">
                          <a:solidFill>
                            <a:schemeClr val="tx1"/>
                          </a:solidFill>
                          <a:hlinkClick r:id="rId22">
                            <a:extLst>
                              <a:ext uri="{A12FA001-AC4F-418D-AE19-62706E023703}">
                                <ahyp:hlinkClr xmlns:ahyp="http://schemas.microsoft.com/office/drawing/2018/hyperlinkcolor" val="tx"/>
                              </a:ext>
                            </a:extLst>
                          </a:hlinkClick>
                        </a:rPr>
                        <a:t>Children with Special Educational Needs</a:t>
                      </a:r>
                      <a:endParaRPr lang="en-GB" dirty="0">
                        <a:solidFill>
                          <a:schemeClr val="tx1"/>
                        </a:solidFill>
                      </a:endParaRPr>
                    </a:p>
                  </a:txBody>
                  <a:tcPr/>
                </a:tc>
                <a:tc>
                  <a:txBody>
                    <a:bodyPr/>
                    <a:lstStyle/>
                    <a:p>
                      <a:r>
                        <a:rPr lang="en-GB" sz="1400" b="0" i="0" kern="1200" dirty="0">
                          <a:solidFill>
                            <a:schemeClr val="tx1"/>
                          </a:solidFill>
                          <a:effectLst/>
                          <a:latin typeface="+mn-lt"/>
                          <a:ea typeface="+mn-ea"/>
                          <a:cs typeface="+mn-cs"/>
                        </a:rPr>
                        <a:t>Part 7</a:t>
                      </a:r>
                    </a:p>
                    <a:p>
                      <a:pPr marL="285750" indent="-285750">
                        <a:buFont typeface="Arial" panose="020B0604020202020204" pitchFamily="34" charset="0"/>
                        <a:buChar char="•"/>
                      </a:pPr>
                      <a:r>
                        <a:rPr lang="en-GB" sz="1400" b="0" i="0" kern="1200" dirty="0">
                          <a:solidFill>
                            <a:schemeClr val="tx1"/>
                          </a:solidFill>
                          <a:effectLst/>
                          <a:latin typeface="+mn-lt"/>
                          <a:ea typeface="+mn-ea"/>
                          <a:cs typeface="+mn-cs"/>
                          <a:hlinkClick r:id="rId23">
                            <a:extLst>
                              <a:ext uri="{A12FA001-AC4F-418D-AE19-62706E023703}">
                                <ahyp:hlinkClr xmlns:ahyp="http://schemas.microsoft.com/office/drawing/2018/hyperlinkcolor" val="tx"/>
                              </a:ext>
                            </a:extLst>
                          </a:hlinkClick>
                        </a:rPr>
                        <a:t>Complaints</a:t>
                      </a:r>
                      <a:endParaRPr lang="en-GB" sz="1400" b="0" i="0" kern="1200" dirty="0">
                        <a:solidFill>
                          <a:schemeClr val="tx1"/>
                        </a:solidFill>
                        <a:effectLst/>
                        <a:latin typeface="+mn-lt"/>
                        <a:ea typeface="+mn-ea"/>
                        <a:cs typeface="+mn-cs"/>
                      </a:endParaRPr>
                    </a:p>
                    <a:p>
                      <a:pPr marL="285750" indent="-285750">
                        <a:buFont typeface="Arial" panose="020B0604020202020204" pitchFamily="34" charset="0"/>
                        <a:buChar char="•"/>
                      </a:pPr>
                      <a:r>
                        <a:rPr lang="en-GB" sz="1400" b="0" i="0" kern="1200" dirty="0">
                          <a:solidFill>
                            <a:schemeClr val="tx1"/>
                          </a:solidFill>
                          <a:effectLst/>
                          <a:latin typeface="+mn-lt"/>
                          <a:ea typeface="+mn-ea"/>
                          <a:cs typeface="+mn-cs"/>
                          <a:hlinkClick r:id="rId24">
                            <a:extLst>
                              <a:ext uri="{A12FA001-AC4F-418D-AE19-62706E023703}">
                                <ahyp:hlinkClr xmlns:ahyp="http://schemas.microsoft.com/office/drawing/2018/hyperlinkcolor" val="tx"/>
                              </a:ext>
                            </a:extLst>
                          </a:hlinkClick>
                        </a:rPr>
                        <a:t>Appendix 1 – Glossary</a:t>
                      </a:r>
                      <a:endParaRPr lang="en-GB" sz="1400" b="0" i="0" kern="1200" dirty="0">
                        <a:solidFill>
                          <a:schemeClr val="tx1"/>
                        </a:solidFill>
                        <a:effectLst/>
                        <a:latin typeface="+mn-lt"/>
                        <a:ea typeface="+mn-ea"/>
                        <a:cs typeface="+mn-cs"/>
                      </a:endParaRPr>
                    </a:p>
                    <a:p>
                      <a:pPr marL="285750" indent="-285750">
                        <a:buFont typeface="Arial" panose="020B0604020202020204" pitchFamily="34" charset="0"/>
                        <a:buChar char="•"/>
                      </a:pPr>
                      <a:r>
                        <a:rPr lang="en-GB" sz="1400" b="0" i="0" kern="1200" dirty="0">
                          <a:solidFill>
                            <a:schemeClr val="tx1"/>
                          </a:solidFill>
                          <a:effectLst/>
                          <a:latin typeface="+mn-lt"/>
                          <a:ea typeface="+mn-ea"/>
                          <a:cs typeface="+mn-cs"/>
                          <a:hlinkClick r:id="rId25">
                            <a:extLst>
                              <a:ext uri="{A12FA001-AC4F-418D-AE19-62706E023703}">
                                <ahyp:hlinkClr xmlns:ahyp="http://schemas.microsoft.com/office/drawing/2018/hyperlinkcolor" val="tx"/>
                              </a:ext>
                            </a:extLst>
                          </a:hlinkClick>
                        </a:rPr>
                        <a:t>Appendix 2 – The seven principles of public life</a:t>
                      </a:r>
                      <a:endParaRPr lang="en-GB" sz="1400" b="0" i="0" kern="1200" dirty="0">
                        <a:solidFill>
                          <a:schemeClr val="tx1"/>
                        </a:solidFill>
                        <a:effectLst/>
                        <a:latin typeface="+mn-lt"/>
                        <a:ea typeface="+mn-ea"/>
                        <a:cs typeface="+mn-cs"/>
                      </a:endParaRPr>
                    </a:p>
                    <a:p>
                      <a:endParaRPr lang="en-GB" sz="1400" dirty="0">
                        <a:solidFill>
                          <a:schemeClr val="tx1"/>
                        </a:solidFill>
                      </a:endParaRPr>
                    </a:p>
                  </a:txBody>
                  <a:tcPr/>
                </a:tc>
                <a:extLst>
                  <a:ext uri="{0D108BD9-81ED-4DB2-BD59-A6C34878D82A}">
                    <a16:rowId xmlns:a16="http://schemas.microsoft.com/office/drawing/2014/main" val="312743122"/>
                  </a:ext>
                </a:extLst>
              </a:tr>
              <a:tr h="1121821">
                <a:tc>
                  <a:txBody>
                    <a:bodyPr/>
                    <a:lstStyle/>
                    <a:p>
                      <a:r>
                        <a:rPr lang="en-GB" sz="1400" b="0" i="0" kern="1200" dirty="0">
                          <a:solidFill>
                            <a:schemeClr val="tx1"/>
                          </a:solidFill>
                          <a:effectLst/>
                          <a:latin typeface="+mn-lt"/>
                          <a:ea typeface="+mn-ea"/>
                          <a:cs typeface="+mn-cs"/>
                        </a:rPr>
                        <a:t>Part 4</a:t>
                      </a:r>
                    </a:p>
                    <a:p>
                      <a:pPr marL="285750" indent="-285750">
                        <a:buFont typeface="Arial" panose="020B0604020202020204" pitchFamily="34" charset="0"/>
                        <a:buChar char="•"/>
                      </a:pPr>
                      <a:r>
                        <a:rPr lang="en-GB" sz="1400" b="0" i="0" kern="1200" dirty="0">
                          <a:solidFill>
                            <a:schemeClr val="tx1"/>
                          </a:solidFill>
                          <a:effectLst/>
                          <a:latin typeface="+mn-lt"/>
                          <a:ea typeface="+mn-ea"/>
                          <a:cs typeface="+mn-cs"/>
                          <a:hlinkClick r:id="rId26">
                            <a:extLst>
                              <a:ext uri="{A12FA001-AC4F-418D-AE19-62706E023703}">
                                <ahyp:hlinkClr xmlns:ahyp="http://schemas.microsoft.com/office/drawing/2018/hyperlinkcolor" val="tx"/>
                              </a:ext>
                            </a:extLst>
                          </a:hlinkClick>
                        </a:rPr>
                        <a:t>Pupil Child Protection and Safeguarding</a:t>
                      </a:r>
                      <a:endParaRPr lang="en-GB" sz="1400" b="0" i="0" kern="1200" dirty="0">
                        <a:solidFill>
                          <a:schemeClr val="tx1"/>
                        </a:solidFill>
                        <a:effectLst/>
                        <a:latin typeface="+mn-lt"/>
                        <a:ea typeface="+mn-ea"/>
                        <a:cs typeface="+mn-cs"/>
                      </a:endParaRPr>
                    </a:p>
                    <a:p>
                      <a:pPr marL="285750" indent="-285750">
                        <a:buFont typeface="Arial" panose="020B0604020202020204" pitchFamily="34" charset="0"/>
                        <a:buChar char="•"/>
                      </a:pPr>
                      <a:r>
                        <a:rPr lang="en-GB" sz="1400" b="0" i="0" kern="1200" dirty="0">
                          <a:solidFill>
                            <a:schemeClr val="tx1"/>
                          </a:solidFill>
                          <a:effectLst/>
                          <a:latin typeface="+mn-lt"/>
                          <a:ea typeface="+mn-ea"/>
                          <a:cs typeface="+mn-cs"/>
                          <a:hlinkClick r:id="rId27">
                            <a:extLst>
                              <a:ext uri="{A12FA001-AC4F-418D-AE19-62706E023703}">
                                <ahyp:hlinkClr xmlns:ahyp="http://schemas.microsoft.com/office/drawing/2018/hyperlinkcolor" val="tx"/>
                              </a:ext>
                            </a:extLst>
                          </a:hlinkClick>
                        </a:rPr>
                        <a:t>Pupil Behaviour and Discipline</a:t>
                      </a:r>
                      <a:endParaRPr lang="en-GB" sz="1400" b="0" i="0" kern="1200" dirty="0">
                        <a:solidFill>
                          <a:schemeClr val="tx1"/>
                        </a:solidFill>
                        <a:effectLst/>
                        <a:latin typeface="+mn-lt"/>
                        <a:ea typeface="+mn-ea"/>
                        <a:cs typeface="+mn-cs"/>
                      </a:endParaRPr>
                    </a:p>
                    <a:p>
                      <a:pPr marL="285750" indent="-285750">
                        <a:buFont typeface="Arial" panose="020B0604020202020204" pitchFamily="34" charset="0"/>
                        <a:buChar char="•"/>
                      </a:pPr>
                      <a:r>
                        <a:rPr lang="en-GB" sz="1400" b="0" i="0" kern="1200" dirty="0">
                          <a:solidFill>
                            <a:schemeClr val="tx1"/>
                          </a:solidFill>
                          <a:effectLst/>
                          <a:latin typeface="+mn-lt"/>
                          <a:ea typeface="+mn-ea"/>
                          <a:cs typeface="+mn-cs"/>
                          <a:hlinkClick r:id="rId28">
                            <a:extLst>
                              <a:ext uri="{A12FA001-AC4F-418D-AE19-62706E023703}">
                                <ahyp:hlinkClr xmlns:ahyp="http://schemas.microsoft.com/office/drawing/2018/hyperlinkcolor" val="tx"/>
                              </a:ext>
                            </a:extLst>
                          </a:hlinkClick>
                        </a:rPr>
                        <a:t>Pupil Registration and Attendance</a:t>
                      </a:r>
                      <a:endParaRPr lang="en-GB" sz="1400" dirty="0">
                        <a:solidFill>
                          <a:schemeClr val="tx1"/>
                        </a:solidFill>
                      </a:endParaRPr>
                    </a:p>
                  </a:txBody>
                  <a:tcPr/>
                </a:tc>
                <a:tc>
                  <a:txBody>
                    <a:bodyPr/>
                    <a:lstStyle/>
                    <a:p>
                      <a:r>
                        <a:rPr lang="en-GB" sz="1400" b="0" i="0" kern="1200" dirty="0">
                          <a:solidFill>
                            <a:schemeClr val="tx1"/>
                          </a:solidFill>
                          <a:effectLst/>
                          <a:latin typeface="+mn-lt"/>
                          <a:ea typeface="+mn-ea"/>
                          <a:cs typeface="+mn-cs"/>
                        </a:rPr>
                        <a:t>Part 8</a:t>
                      </a:r>
                    </a:p>
                    <a:p>
                      <a:pPr marL="285750" indent="-285750">
                        <a:buFont typeface="Arial" panose="020B0604020202020204" pitchFamily="34" charset="0"/>
                        <a:buChar char="•"/>
                      </a:pPr>
                      <a:r>
                        <a:rPr lang="en-GB" sz="1400" b="0" i="0" kern="1200" dirty="0">
                          <a:solidFill>
                            <a:schemeClr val="tx1"/>
                          </a:solidFill>
                          <a:effectLst/>
                          <a:latin typeface="+mn-lt"/>
                          <a:ea typeface="+mn-ea"/>
                          <a:cs typeface="+mn-cs"/>
                          <a:hlinkClick r:id="rId29">
                            <a:extLst>
                              <a:ext uri="{A12FA001-AC4F-418D-AE19-62706E023703}">
                                <ahyp:hlinkClr xmlns:ahyp="http://schemas.microsoft.com/office/drawing/2018/hyperlinkcolor" val="tx"/>
                              </a:ext>
                            </a:extLst>
                          </a:hlinkClick>
                        </a:rPr>
                        <a:t>Appendix 3 – Policies, Schemes, Procedures Required by Schools</a:t>
                      </a:r>
                      <a:endParaRPr lang="en-GB" sz="1400" b="0" i="0" kern="1200" dirty="0">
                        <a:solidFill>
                          <a:schemeClr val="tx1"/>
                        </a:solidFill>
                        <a:effectLst/>
                        <a:latin typeface="+mn-lt"/>
                        <a:ea typeface="+mn-ea"/>
                        <a:cs typeface="+mn-cs"/>
                      </a:endParaRPr>
                    </a:p>
                    <a:p>
                      <a:pPr marL="285750" indent="-285750">
                        <a:buFont typeface="Arial" panose="020B0604020202020204" pitchFamily="34" charset="0"/>
                        <a:buChar char="•"/>
                      </a:pPr>
                      <a:r>
                        <a:rPr lang="en-GB" sz="1400" b="0" i="0" kern="1200" dirty="0">
                          <a:solidFill>
                            <a:schemeClr val="tx1"/>
                          </a:solidFill>
                          <a:effectLst/>
                          <a:latin typeface="+mn-lt"/>
                          <a:ea typeface="+mn-ea"/>
                          <a:cs typeface="+mn-cs"/>
                          <a:hlinkClick r:id="rId30">
                            <a:extLst>
                              <a:ext uri="{A12FA001-AC4F-418D-AE19-62706E023703}">
                                <ahyp:hlinkClr xmlns:ahyp="http://schemas.microsoft.com/office/drawing/2018/hyperlinkcolor" val="tx"/>
                              </a:ext>
                            </a:extLst>
                          </a:hlinkClick>
                        </a:rPr>
                        <a:t>Appendix 4 - Parental Rights and Responsibilities</a:t>
                      </a:r>
                      <a:endParaRPr lang="en-GB" sz="1400" dirty="0">
                        <a:solidFill>
                          <a:schemeClr val="tx1"/>
                        </a:solidFill>
                      </a:endParaRPr>
                    </a:p>
                  </a:txBody>
                  <a:tcPr/>
                </a:tc>
                <a:extLst>
                  <a:ext uri="{0D108BD9-81ED-4DB2-BD59-A6C34878D82A}">
                    <a16:rowId xmlns:a16="http://schemas.microsoft.com/office/drawing/2014/main" val="2432768118"/>
                  </a:ext>
                </a:extLst>
              </a:tr>
            </a:tbl>
          </a:graphicData>
        </a:graphic>
      </p:graphicFrame>
    </p:spTree>
    <p:extLst>
      <p:ext uri="{BB962C8B-B14F-4D97-AF65-F5344CB8AC3E}">
        <p14:creationId xmlns:p14="http://schemas.microsoft.com/office/powerpoint/2010/main" val="7302969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2" name="Title 1">
            <a:extLst>
              <a:ext uri="{FF2B5EF4-FFF2-40B4-BE49-F238E27FC236}">
                <a16:creationId xmlns:a16="http://schemas.microsoft.com/office/drawing/2014/main" id="{F1EF767B-F3C4-4626-9CC6-7CC64160A60F}"/>
              </a:ext>
            </a:extLst>
          </p:cNvPr>
          <p:cNvSpPr>
            <a:spLocks noGrp="1"/>
          </p:cNvSpPr>
          <p:nvPr>
            <p:ph type="title"/>
          </p:nvPr>
        </p:nvSpPr>
        <p:spPr>
          <a:xfrm>
            <a:off x="964788" y="804333"/>
            <a:ext cx="3391900" cy="5249334"/>
          </a:xfrm>
        </p:spPr>
        <p:txBody>
          <a:bodyPr>
            <a:normAutofit fontScale="90000"/>
          </a:bodyPr>
          <a:lstStyle/>
          <a:p>
            <a:pPr algn="r"/>
            <a:r>
              <a:rPr lang="en-GB" b="1" dirty="0">
                <a:solidFill>
                  <a:srgbClr val="FFFFFF"/>
                </a:solidFill>
              </a:rPr>
              <a:t>What is Unique about the Board of Governors of a Voluntary Grammar School?</a:t>
            </a:r>
          </a:p>
        </p:txBody>
      </p:sp>
      <p:sp>
        <p:nvSpPr>
          <p:cNvPr id="3" name="Content Placeholder 2">
            <a:extLst>
              <a:ext uri="{FF2B5EF4-FFF2-40B4-BE49-F238E27FC236}">
                <a16:creationId xmlns:a16="http://schemas.microsoft.com/office/drawing/2014/main" id="{BD96AD29-4FFD-4C6B-810F-274CAA918C82}"/>
              </a:ext>
            </a:extLst>
          </p:cNvPr>
          <p:cNvSpPr>
            <a:spLocks noGrp="1"/>
          </p:cNvSpPr>
          <p:nvPr>
            <p:ph idx="1"/>
          </p:nvPr>
        </p:nvSpPr>
        <p:spPr>
          <a:xfrm>
            <a:off x="4951048" y="804333"/>
            <a:ext cx="6964144" cy="5596467"/>
          </a:xfrm>
        </p:spPr>
        <p:txBody>
          <a:bodyPr anchor="ctr">
            <a:normAutofit/>
          </a:bodyPr>
          <a:lstStyle/>
          <a:p>
            <a:pPr marL="0" indent="0">
              <a:buNone/>
            </a:pPr>
            <a:endParaRPr lang="en-US" sz="2800" i="1"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800" i="1" dirty="0">
                <a:latin typeface="Calibri" panose="020F0502020204030204" pitchFamily="34" charset="0"/>
                <a:ea typeface="Calibri" panose="020F0502020204030204" pitchFamily="34" charset="0"/>
                <a:cs typeface="Times New Roman" panose="02020603050405020304" pitchFamily="18" charset="0"/>
              </a:rPr>
              <a:t>Governors</a:t>
            </a:r>
            <a:r>
              <a:rPr lang="en-US" sz="2800" i="1" dirty="0">
                <a:effectLst/>
                <a:latin typeface="Calibri" panose="020F0502020204030204" pitchFamily="34" charset="0"/>
                <a:ea typeface="Calibri" panose="020F0502020204030204" pitchFamily="34" charset="0"/>
                <a:cs typeface="Times New Roman" panose="02020603050405020304" pitchFamily="18" charset="0"/>
              </a:rPr>
              <a:t> carry out the same statutory duties and responsibilities as every other grant-aided school</a:t>
            </a:r>
            <a:r>
              <a:rPr lang="en-US" sz="2800" i="1" dirty="0">
                <a:latin typeface="Calibri" panose="020F0502020204030204" pitchFamily="34" charset="0"/>
                <a:ea typeface="Calibri" panose="020F0502020204030204" pitchFamily="34" charset="0"/>
                <a:cs typeface="Times New Roman" panose="02020603050405020304" pitchFamily="18" charset="0"/>
              </a:rPr>
              <a:t> but with additional responsibilities</a:t>
            </a:r>
            <a:r>
              <a:rPr lang="en-US" sz="2800" dirty="0">
                <a:latin typeface="Calibri" panose="020F0502020204030204" pitchFamily="34" charset="0"/>
                <a:ea typeface="Calibri" panose="020F0502020204030204" pitchFamily="34" charset="0"/>
                <a:cs typeface="Times New Roman" panose="02020603050405020304" pitchFamily="18" charset="0"/>
              </a:rPr>
              <a:t>:</a:t>
            </a:r>
          </a:p>
          <a:p>
            <a:pPr lvl="1"/>
            <a:r>
              <a:rPr lang="en-US" sz="2400" dirty="0">
                <a:latin typeface="Calibri" panose="020F0502020204030204" pitchFamily="34" charset="0"/>
                <a:ea typeface="Calibri" panose="020F0502020204030204" pitchFamily="34" charset="0"/>
                <a:cs typeface="Times New Roman" panose="02020603050405020304" pitchFamily="18" charset="0"/>
              </a:rPr>
              <a:t>Financial responsibilities.</a:t>
            </a:r>
          </a:p>
          <a:p>
            <a:pPr lvl="1"/>
            <a:r>
              <a:rPr lang="en-GB" sz="2400" dirty="0">
                <a:latin typeface="Calibri" panose="020F0502020204030204" pitchFamily="34" charset="0"/>
                <a:ea typeface="Calibri" panose="020F0502020204030204" pitchFamily="34" charset="0"/>
                <a:cs typeface="Times New Roman" panose="02020603050405020304" pitchFamily="18" charset="0"/>
              </a:rPr>
              <a:t>Maintenance of premises. Insuring and protecting the property. </a:t>
            </a:r>
          </a:p>
          <a:p>
            <a:pPr lvl="1"/>
            <a:r>
              <a:rPr lang="en-GB" sz="2400" dirty="0">
                <a:latin typeface="Calibri" panose="020F0502020204030204" pitchFamily="34" charset="0"/>
                <a:ea typeface="Calibri" panose="020F0502020204030204" pitchFamily="34" charset="0"/>
                <a:cs typeface="Times New Roman" panose="02020603050405020304" pitchFamily="18" charset="0"/>
              </a:rPr>
              <a:t>Procurement of goods and services.</a:t>
            </a:r>
          </a:p>
          <a:p>
            <a:pPr lvl="1"/>
            <a:r>
              <a:rPr lang="en-GB" sz="2400" dirty="0">
                <a:latin typeface="Calibri" panose="020F0502020204030204" pitchFamily="34" charset="0"/>
                <a:ea typeface="Calibri" panose="020F0502020204030204" pitchFamily="34" charset="0"/>
                <a:cs typeface="Times New Roman" panose="02020603050405020304" pitchFamily="18" charset="0"/>
              </a:rPr>
              <a:t>The Board of Governors of each Voluntary Grammar school is the Employing Authority for all staff.</a:t>
            </a:r>
          </a:p>
          <a:p>
            <a:pPr lvl="1"/>
            <a:r>
              <a:rPr lang="en-GB" sz="2400" dirty="0">
                <a:latin typeface="Calibri" panose="020F0502020204030204" pitchFamily="34" charset="0"/>
                <a:ea typeface="Calibri" panose="020F0502020204030204" pitchFamily="34" charset="0"/>
                <a:cs typeface="Times New Roman" panose="02020603050405020304" pitchFamily="18" charset="0"/>
              </a:rPr>
              <a:t>Setting the strategic vision of the school.</a:t>
            </a:r>
          </a:p>
          <a:p>
            <a:pPr lvl="1"/>
            <a:r>
              <a:rPr lang="en-GB" sz="2400" dirty="0">
                <a:effectLst/>
                <a:latin typeface="Calibri" panose="020F0502020204030204" pitchFamily="34" charset="0"/>
                <a:ea typeface="Calibri" panose="020F0502020204030204" pitchFamily="34" charset="0"/>
                <a:cs typeface="Times New Roman" panose="02020603050405020304" pitchFamily="18" charset="0"/>
              </a:rPr>
              <a:t>Other duties, as outlined in their foundation documents are identified in each Voluntary Grammar School’s Scheme of Management.</a:t>
            </a:r>
          </a:p>
          <a:p>
            <a:pPr lvl="1"/>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lvl="1"/>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5077843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1E3C3-14EE-4260-E172-7139C8EA7A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9CC58F-FAA7-00A0-603B-D54137ABBF98}"/>
              </a:ext>
            </a:extLst>
          </p:cNvPr>
          <p:cNvSpPr>
            <a:spLocks noGrp="1"/>
          </p:cNvSpPr>
          <p:nvPr>
            <p:ph type="title"/>
          </p:nvPr>
        </p:nvSpPr>
        <p:spPr>
          <a:xfrm>
            <a:off x="225394" y="91712"/>
            <a:ext cx="11448930" cy="1133013"/>
          </a:xfrm>
        </p:spPr>
        <p:txBody>
          <a:bodyPr>
            <a:normAutofit/>
          </a:bodyPr>
          <a:lstStyle/>
          <a:p>
            <a:pPr algn="ctr"/>
            <a:r>
              <a:rPr lang="en-GB" sz="3200" b="1" dirty="0">
                <a:solidFill>
                  <a:schemeClr val="accent1">
                    <a:lumMod val="75000"/>
                  </a:schemeClr>
                </a:solidFill>
              </a:rPr>
              <a:t>Governance models in Voluntary Grammar Schools</a:t>
            </a:r>
          </a:p>
        </p:txBody>
      </p:sp>
      <p:sp>
        <p:nvSpPr>
          <p:cNvPr id="3" name="Content Placeholder 2">
            <a:extLst>
              <a:ext uri="{FF2B5EF4-FFF2-40B4-BE49-F238E27FC236}">
                <a16:creationId xmlns:a16="http://schemas.microsoft.com/office/drawing/2014/main" id="{A4E376D7-69A3-BACE-8695-53998E2FE27B}"/>
              </a:ext>
            </a:extLst>
          </p:cNvPr>
          <p:cNvSpPr>
            <a:spLocks noGrp="1"/>
          </p:cNvSpPr>
          <p:nvPr>
            <p:ph idx="1"/>
          </p:nvPr>
        </p:nvSpPr>
        <p:spPr>
          <a:xfrm>
            <a:off x="1301447" y="1156997"/>
            <a:ext cx="8596668" cy="4655974"/>
          </a:xfrm>
        </p:spPr>
        <p:txBody>
          <a:bodyPr>
            <a:noAutofit/>
          </a:bodyPr>
          <a:lstStyle/>
          <a:p>
            <a:pPr marL="0" indent="0" algn="ctr">
              <a:buNone/>
            </a:pPr>
            <a:r>
              <a:rPr lang="en-GB" sz="2400" i="1" dirty="0">
                <a:latin typeface="Calibri" panose="020F0502020204030204" pitchFamily="34" charset="0"/>
                <a:ea typeface="Calibri" panose="020F0502020204030204" pitchFamily="34" charset="0"/>
                <a:cs typeface="Times New Roman" panose="02020603050405020304" pitchFamily="18" charset="0"/>
              </a:rPr>
              <a:t>Governance models in Voluntary Grammar Schools are typically based around multiples of nine and are made up as follows:</a:t>
            </a:r>
          </a:p>
          <a:p>
            <a:pPr marL="0" indent="0">
              <a:buNone/>
            </a:pPr>
            <a:endParaRPr lang="en-GB" sz="2300" dirty="0">
              <a:effectLst/>
              <a:latin typeface="Calibri" panose="020F0502020204030204" pitchFamily="34" charset="0"/>
              <a:ea typeface="Calibri" panose="020F0502020204030204" pitchFamily="34" charset="0"/>
              <a:cs typeface="Times New Roman" panose="02020603050405020304" pitchFamily="18" charset="0"/>
            </a:endParaRPr>
          </a:p>
          <a:p>
            <a:pPr lvl="1"/>
            <a:endParaRPr lang="en-GB" sz="2300" dirty="0">
              <a:effectLst/>
              <a:latin typeface="Calibri" panose="020F0502020204030204" pitchFamily="34" charset="0"/>
              <a:ea typeface="Calibri" panose="020F0502020204030204" pitchFamily="34" charset="0"/>
              <a:cs typeface="Times New Roman" panose="02020603050405020304" pitchFamily="18" charset="0"/>
            </a:endParaRPr>
          </a:p>
          <a:p>
            <a:pPr lvl="1"/>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2400" dirty="0"/>
          </a:p>
          <a:p>
            <a:endParaRPr lang="en-GB" sz="2400" dirty="0"/>
          </a:p>
          <a:p>
            <a:endParaRPr lang="en-GB" sz="2400" dirty="0"/>
          </a:p>
          <a:p>
            <a:endParaRPr lang="en-GB" sz="2400" dirty="0"/>
          </a:p>
          <a:p>
            <a:pPr algn="ctr"/>
            <a:r>
              <a:rPr lang="en-GB" sz="2400" dirty="0">
                <a:latin typeface="Calibri" panose="020F0502020204030204" pitchFamily="34" charset="0"/>
                <a:ea typeface="Calibri" panose="020F0502020204030204" pitchFamily="34" charset="0"/>
                <a:cs typeface="Calibri" panose="020F0502020204030204" pitchFamily="34" charset="0"/>
              </a:rPr>
              <a:t>It is important to note that there are some exceptions to this.</a:t>
            </a:r>
          </a:p>
        </p:txBody>
      </p:sp>
      <p:graphicFrame>
        <p:nvGraphicFramePr>
          <p:cNvPr id="4" name="Table 3">
            <a:extLst>
              <a:ext uri="{FF2B5EF4-FFF2-40B4-BE49-F238E27FC236}">
                <a16:creationId xmlns:a16="http://schemas.microsoft.com/office/drawing/2014/main" id="{6F8DD3E9-832E-161D-2B23-4B0675EC6142}"/>
              </a:ext>
            </a:extLst>
          </p:cNvPr>
          <p:cNvGraphicFramePr>
            <a:graphicFrameLocks noGrp="1"/>
          </p:cNvGraphicFramePr>
          <p:nvPr/>
        </p:nvGraphicFramePr>
        <p:xfrm>
          <a:off x="2373815" y="2076974"/>
          <a:ext cx="6984138" cy="3031155"/>
        </p:xfrm>
        <a:graphic>
          <a:graphicData uri="http://schemas.openxmlformats.org/drawingml/2006/table">
            <a:tbl>
              <a:tblPr firstRow="1" bandRow="1">
                <a:tableStyleId>{5C22544A-7EE6-4342-B048-85BDC9FD1C3A}</a:tableStyleId>
              </a:tblPr>
              <a:tblGrid>
                <a:gridCol w="2843562">
                  <a:extLst>
                    <a:ext uri="{9D8B030D-6E8A-4147-A177-3AD203B41FA5}">
                      <a16:colId xmlns:a16="http://schemas.microsoft.com/office/drawing/2014/main" val="1726645039"/>
                    </a:ext>
                  </a:extLst>
                </a:gridCol>
                <a:gridCol w="1025444">
                  <a:extLst>
                    <a:ext uri="{9D8B030D-6E8A-4147-A177-3AD203B41FA5}">
                      <a16:colId xmlns:a16="http://schemas.microsoft.com/office/drawing/2014/main" val="2339975569"/>
                    </a:ext>
                  </a:extLst>
                </a:gridCol>
                <a:gridCol w="987752">
                  <a:extLst>
                    <a:ext uri="{9D8B030D-6E8A-4147-A177-3AD203B41FA5}">
                      <a16:colId xmlns:a16="http://schemas.microsoft.com/office/drawing/2014/main" val="3232542121"/>
                    </a:ext>
                  </a:extLst>
                </a:gridCol>
                <a:gridCol w="970384">
                  <a:extLst>
                    <a:ext uri="{9D8B030D-6E8A-4147-A177-3AD203B41FA5}">
                      <a16:colId xmlns:a16="http://schemas.microsoft.com/office/drawing/2014/main" val="3083850858"/>
                    </a:ext>
                  </a:extLst>
                </a:gridCol>
                <a:gridCol w="1156996">
                  <a:extLst>
                    <a:ext uri="{9D8B030D-6E8A-4147-A177-3AD203B41FA5}">
                      <a16:colId xmlns:a16="http://schemas.microsoft.com/office/drawing/2014/main" val="3110835250"/>
                    </a:ext>
                  </a:extLst>
                </a:gridCol>
              </a:tblGrid>
              <a:tr h="606231">
                <a:tc>
                  <a:txBody>
                    <a:bodyPr/>
                    <a:lstStyle/>
                    <a:p>
                      <a:pPr algn="ctr"/>
                      <a:r>
                        <a:rPr lang="en-GB" dirty="0"/>
                        <a:t>Number/Role</a:t>
                      </a:r>
                    </a:p>
                  </a:txBody>
                  <a:tcPr/>
                </a:tc>
                <a:tc>
                  <a:txBody>
                    <a:bodyPr/>
                    <a:lstStyle/>
                    <a:p>
                      <a:pPr algn="ctr"/>
                      <a:r>
                        <a:rPr lang="en-GB" dirty="0"/>
                        <a:t>9</a:t>
                      </a:r>
                    </a:p>
                  </a:txBody>
                  <a:tcPr/>
                </a:tc>
                <a:tc>
                  <a:txBody>
                    <a:bodyPr/>
                    <a:lstStyle/>
                    <a:p>
                      <a:pPr algn="ctr"/>
                      <a:r>
                        <a:rPr lang="en-GB" dirty="0"/>
                        <a:t>18</a:t>
                      </a:r>
                    </a:p>
                  </a:txBody>
                  <a:tcPr/>
                </a:tc>
                <a:tc>
                  <a:txBody>
                    <a:bodyPr/>
                    <a:lstStyle/>
                    <a:p>
                      <a:pPr algn="ctr"/>
                      <a:r>
                        <a:rPr lang="en-GB" dirty="0"/>
                        <a:t>27</a:t>
                      </a:r>
                    </a:p>
                  </a:txBody>
                  <a:tcPr/>
                </a:tc>
                <a:tc>
                  <a:txBody>
                    <a:bodyPr/>
                    <a:lstStyle/>
                    <a:p>
                      <a:pPr algn="ctr"/>
                      <a:r>
                        <a:rPr lang="en-GB" dirty="0"/>
                        <a:t>36</a:t>
                      </a:r>
                    </a:p>
                  </a:txBody>
                  <a:tcPr/>
                </a:tc>
                <a:extLst>
                  <a:ext uri="{0D108BD9-81ED-4DB2-BD59-A6C34878D82A}">
                    <a16:rowId xmlns:a16="http://schemas.microsoft.com/office/drawing/2014/main" val="1688291058"/>
                  </a:ext>
                </a:extLst>
              </a:tr>
              <a:tr h="606231">
                <a:tc>
                  <a:txBody>
                    <a:bodyPr/>
                    <a:lstStyle/>
                    <a:p>
                      <a:pPr algn="ctr"/>
                      <a:r>
                        <a:rPr lang="en-GB" dirty="0"/>
                        <a:t>Trustees/Transferors</a:t>
                      </a:r>
                    </a:p>
                  </a:txBody>
                  <a:tcPr/>
                </a:tc>
                <a:tc>
                  <a:txBody>
                    <a:bodyPr/>
                    <a:lstStyle/>
                    <a:p>
                      <a:pPr algn="ctr"/>
                      <a:r>
                        <a:rPr lang="en-GB" dirty="0"/>
                        <a:t>4</a:t>
                      </a:r>
                    </a:p>
                  </a:txBody>
                  <a:tcPr/>
                </a:tc>
                <a:tc>
                  <a:txBody>
                    <a:bodyPr/>
                    <a:lstStyle/>
                    <a:p>
                      <a:pPr algn="ctr"/>
                      <a:r>
                        <a:rPr lang="en-GB" dirty="0"/>
                        <a:t>8</a:t>
                      </a:r>
                    </a:p>
                  </a:txBody>
                  <a:tcPr/>
                </a:tc>
                <a:tc>
                  <a:txBody>
                    <a:bodyPr/>
                    <a:lstStyle/>
                    <a:p>
                      <a:pPr algn="ctr"/>
                      <a:r>
                        <a:rPr lang="en-GB" dirty="0"/>
                        <a:t>12</a:t>
                      </a:r>
                    </a:p>
                  </a:txBody>
                  <a:tcPr/>
                </a:tc>
                <a:tc>
                  <a:txBody>
                    <a:bodyPr/>
                    <a:lstStyle/>
                    <a:p>
                      <a:pPr algn="ctr"/>
                      <a:r>
                        <a:rPr lang="en-GB" dirty="0"/>
                        <a:t>16</a:t>
                      </a:r>
                    </a:p>
                  </a:txBody>
                  <a:tcPr/>
                </a:tc>
                <a:extLst>
                  <a:ext uri="{0D108BD9-81ED-4DB2-BD59-A6C34878D82A}">
                    <a16:rowId xmlns:a16="http://schemas.microsoft.com/office/drawing/2014/main" val="30994442"/>
                  </a:ext>
                </a:extLst>
              </a:tr>
              <a:tr h="606231">
                <a:tc>
                  <a:txBody>
                    <a:bodyPr/>
                    <a:lstStyle/>
                    <a:p>
                      <a:pPr algn="ctr"/>
                      <a:r>
                        <a:rPr lang="en-GB" dirty="0"/>
                        <a:t>Department of Education</a:t>
                      </a:r>
                    </a:p>
                  </a:txBody>
                  <a:tcPr/>
                </a:tc>
                <a:tc>
                  <a:txBody>
                    <a:bodyPr/>
                    <a:lstStyle/>
                    <a:p>
                      <a:pPr algn="ctr"/>
                      <a:r>
                        <a:rPr lang="en-GB" dirty="0"/>
                        <a:t>3</a:t>
                      </a:r>
                    </a:p>
                  </a:txBody>
                  <a:tcPr/>
                </a:tc>
                <a:tc>
                  <a:txBody>
                    <a:bodyPr/>
                    <a:lstStyle/>
                    <a:p>
                      <a:pPr algn="ctr"/>
                      <a:r>
                        <a:rPr lang="en-GB" dirty="0"/>
                        <a:t>6</a:t>
                      </a:r>
                    </a:p>
                  </a:txBody>
                  <a:tcPr/>
                </a:tc>
                <a:tc>
                  <a:txBody>
                    <a:bodyPr/>
                    <a:lstStyle/>
                    <a:p>
                      <a:pPr algn="ctr"/>
                      <a:r>
                        <a:rPr lang="en-GB" dirty="0"/>
                        <a:t>9</a:t>
                      </a:r>
                    </a:p>
                  </a:txBody>
                  <a:tcPr/>
                </a:tc>
                <a:tc>
                  <a:txBody>
                    <a:bodyPr/>
                    <a:lstStyle/>
                    <a:p>
                      <a:pPr algn="ctr"/>
                      <a:r>
                        <a:rPr lang="en-GB" dirty="0"/>
                        <a:t>12</a:t>
                      </a:r>
                    </a:p>
                  </a:txBody>
                  <a:tcPr/>
                </a:tc>
                <a:extLst>
                  <a:ext uri="{0D108BD9-81ED-4DB2-BD59-A6C34878D82A}">
                    <a16:rowId xmlns:a16="http://schemas.microsoft.com/office/drawing/2014/main" val="3045595030"/>
                  </a:ext>
                </a:extLst>
              </a:tr>
              <a:tr h="606231">
                <a:tc>
                  <a:txBody>
                    <a:bodyPr/>
                    <a:lstStyle/>
                    <a:p>
                      <a:pPr algn="ctr"/>
                      <a:r>
                        <a:rPr lang="en-GB" dirty="0"/>
                        <a:t>Elected Parents</a:t>
                      </a:r>
                    </a:p>
                  </a:txBody>
                  <a:tcPr/>
                </a:tc>
                <a:tc>
                  <a:txBody>
                    <a:bodyPr/>
                    <a:lstStyle/>
                    <a:p>
                      <a:pPr algn="ctr"/>
                      <a:r>
                        <a:rPr lang="en-GB" dirty="0"/>
                        <a:t>1</a:t>
                      </a:r>
                    </a:p>
                  </a:txBody>
                  <a:tcPr/>
                </a:tc>
                <a:tc>
                  <a:txBody>
                    <a:bodyPr/>
                    <a:lstStyle/>
                    <a:p>
                      <a:pPr algn="ctr"/>
                      <a:r>
                        <a:rPr lang="en-GB" dirty="0"/>
                        <a:t>2</a:t>
                      </a:r>
                    </a:p>
                  </a:txBody>
                  <a:tcPr/>
                </a:tc>
                <a:tc>
                  <a:txBody>
                    <a:bodyPr/>
                    <a:lstStyle/>
                    <a:p>
                      <a:pPr algn="ctr"/>
                      <a:r>
                        <a:rPr lang="en-GB" dirty="0"/>
                        <a:t>3</a:t>
                      </a:r>
                    </a:p>
                  </a:txBody>
                  <a:tcPr/>
                </a:tc>
                <a:tc>
                  <a:txBody>
                    <a:bodyPr/>
                    <a:lstStyle/>
                    <a:p>
                      <a:pPr algn="ctr"/>
                      <a:r>
                        <a:rPr lang="en-GB" dirty="0"/>
                        <a:t>4</a:t>
                      </a:r>
                    </a:p>
                  </a:txBody>
                  <a:tcPr/>
                </a:tc>
                <a:extLst>
                  <a:ext uri="{0D108BD9-81ED-4DB2-BD59-A6C34878D82A}">
                    <a16:rowId xmlns:a16="http://schemas.microsoft.com/office/drawing/2014/main" val="2922874404"/>
                  </a:ext>
                </a:extLst>
              </a:tr>
              <a:tr h="606231">
                <a:tc>
                  <a:txBody>
                    <a:bodyPr/>
                    <a:lstStyle/>
                    <a:p>
                      <a:pPr algn="ctr"/>
                      <a:r>
                        <a:rPr lang="en-GB" dirty="0"/>
                        <a:t>Elected Teachers</a:t>
                      </a:r>
                    </a:p>
                  </a:txBody>
                  <a:tcPr/>
                </a:tc>
                <a:tc>
                  <a:txBody>
                    <a:bodyPr/>
                    <a:lstStyle/>
                    <a:p>
                      <a:pPr algn="ctr"/>
                      <a:r>
                        <a:rPr lang="en-GB" dirty="0"/>
                        <a:t>1</a:t>
                      </a:r>
                    </a:p>
                  </a:txBody>
                  <a:tcPr/>
                </a:tc>
                <a:tc>
                  <a:txBody>
                    <a:bodyPr/>
                    <a:lstStyle/>
                    <a:p>
                      <a:pPr algn="ctr"/>
                      <a:r>
                        <a:rPr lang="en-GB" dirty="0"/>
                        <a:t>2</a:t>
                      </a:r>
                    </a:p>
                  </a:txBody>
                  <a:tcPr/>
                </a:tc>
                <a:tc>
                  <a:txBody>
                    <a:bodyPr/>
                    <a:lstStyle/>
                    <a:p>
                      <a:pPr algn="ctr"/>
                      <a:r>
                        <a:rPr lang="en-GB" dirty="0"/>
                        <a:t>3</a:t>
                      </a:r>
                    </a:p>
                  </a:txBody>
                  <a:tcPr/>
                </a:tc>
                <a:tc>
                  <a:txBody>
                    <a:bodyPr/>
                    <a:lstStyle/>
                    <a:p>
                      <a:pPr algn="ctr"/>
                      <a:r>
                        <a:rPr lang="en-GB" dirty="0"/>
                        <a:t>4</a:t>
                      </a:r>
                    </a:p>
                  </a:txBody>
                  <a:tcPr/>
                </a:tc>
                <a:extLst>
                  <a:ext uri="{0D108BD9-81ED-4DB2-BD59-A6C34878D82A}">
                    <a16:rowId xmlns:a16="http://schemas.microsoft.com/office/drawing/2014/main" val="2379104011"/>
                  </a:ext>
                </a:extLst>
              </a:tr>
            </a:tbl>
          </a:graphicData>
        </a:graphic>
      </p:graphicFrame>
    </p:spTree>
    <p:extLst>
      <p:ext uri="{BB962C8B-B14F-4D97-AF65-F5344CB8AC3E}">
        <p14:creationId xmlns:p14="http://schemas.microsoft.com/office/powerpoint/2010/main" val="15417072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A8EC506-B1DA-46A1-B44D-774E68468E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11" name="Oval 5">
            <a:extLst>
              <a:ext uri="{FF2B5EF4-FFF2-40B4-BE49-F238E27FC236}">
                <a16:creationId xmlns:a16="http://schemas.microsoft.com/office/drawing/2014/main" id="{BFF30785-305E-45D7-984F-5AA93D3CA5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cxnSp>
        <p:nvCxnSpPr>
          <p:cNvPr id="13" name="Straight Connector 12">
            <a:extLst>
              <a:ext uri="{FF2B5EF4-FFF2-40B4-BE49-F238E27FC236}">
                <a16:creationId xmlns:a16="http://schemas.microsoft.com/office/drawing/2014/main" id="{15E01FA5-D766-43CA-A83D-E7CF3F04E96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5" name="Rectangle 14">
            <a:extLst>
              <a:ext uri="{FF2B5EF4-FFF2-40B4-BE49-F238E27FC236}">
                <a16:creationId xmlns:a16="http://schemas.microsoft.com/office/drawing/2014/main" id="{286BE877-8405-42B2-A8E4-BF4224E015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17" name="Rectangle 16">
            <a:extLst>
              <a:ext uri="{FF2B5EF4-FFF2-40B4-BE49-F238E27FC236}">
                <a16:creationId xmlns:a16="http://schemas.microsoft.com/office/drawing/2014/main" id="{4F4916F3-5270-48BF-8D54-7990F611B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0178" y="0"/>
            <a:ext cx="546854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4" name="TextBox 3">
            <a:extLst>
              <a:ext uri="{FF2B5EF4-FFF2-40B4-BE49-F238E27FC236}">
                <a16:creationId xmlns:a16="http://schemas.microsoft.com/office/drawing/2014/main" id="{287A45C9-4560-41CD-B87D-342E829CB944}"/>
              </a:ext>
            </a:extLst>
          </p:cNvPr>
          <p:cNvSpPr txBox="1"/>
          <p:nvPr/>
        </p:nvSpPr>
        <p:spPr>
          <a:xfrm>
            <a:off x="7220736" y="679494"/>
            <a:ext cx="4467432" cy="3124258"/>
          </a:xfrm>
          <a:prstGeom prst="rect">
            <a:avLst/>
          </a:prstGeom>
        </p:spPr>
        <p:txBody>
          <a:bodyPr vert="horz" lIns="91440" tIns="45720" rIns="91440" bIns="45720" rtlCol="0" anchor="b">
            <a:normAutofit/>
          </a:bodyPr>
          <a:lstStyle/>
          <a:p>
            <a:pPr marL="0" marR="0" lvl="0" indent="0" algn="ctr" defTabSz="914400" rtl="0" eaLnBrk="1" fontAlgn="auto" latinLnBrk="0" hangingPunct="1">
              <a:lnSpc>
                <a:spcPct val="80000"/>
              </a:lnSpc>
              <a:spcBef>
                <a:spcPct val="0"/>
              </a:spcBef>
              <a:spcAft>
                <a:spcPts val="600"/>
              </a:spcAft>
              <a:buClrTx/>
              <a:buSzTx/>
              <a:buFontTx/>
              <a:buNone/>
              <a:tabLst/>
              <a:defRPr/>
            </a:pPr>
            <a:r>
              <a:rPr kumimoji="0" lang="en-US" sz="6000" b="1" i="0" u="none" strike="noStrike" kern="1200" cap="all" spc="200" normalizeH="0" baseline="0" noProof="0" dirty="0">
                <a:ln>
                  <a:noFill/>
                </a:ln>
                <a:solidFill>
                  <a:srgbClr val="FFFFFF"/>
                </a:solidFill>
                <a:effectLst/>
                <a:uLnTx/>
                <a:uFillTx/>
                <a:latin typeface="Tw Cen MT Condensed" panose="020B0606020104020203"/>
                <a:ea typeface="+mn-ea"/>
                <a:cs typeface="+mn-cs"/>
              </a:rPr>
              <a:t>Funding &amp; Financial Management</a:t>
            </a:r>
          </a:p>
        </p:txBody>
      </p:sp>
      <p:cxnSp>
        <p:nvCxnSpPr>
          <p:cNvPr id="19" name="Straight Connector 18">
            <a:extLst>
              <a:ext uri="{FF2B5EF4-FFF2-40B4-BE49-F238E27FC236}">
                <a16:creationId xmlns:a16="http://schemas.microsoft.com/office/drawing/2014/main" id="{F49244C8-BD6D-4309-8235-706CBF26EF6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06857" y="3765314"/>
            <a:ext cx="3931920" cy="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pic>
        <p:nvPicPr>
          <p:cNvPr id="3" name="Picture 4" descr="Governing Bodies Association (NI) logo">
            <a:extLst>
              <a:ext uri="{FF2B5EF4-FFF2-40B4-BE49-F238E27FC236}">
                <a16:creationId xmlns:a16="http://schemas.microsoft.com/office/drawing/2014/main" id="{76F69BCC-E7E2-5403-1B8C-8445FAAE79B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99254" y="1791586"/>
            <a:ext cx="4916437" cy="1302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1429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638F142-3B61-FA36-1310-7D6FF7EC0D81}"/>
            </a:ext>
          </a:extLst>
        </p:cNvPr>
        <p:cNvGrpSpPr/>
        <p:nvPr/>
      </p:nvGrpSpPr>
      <p:grpSpPr>
        <a:xfrm>
          <a:off x="0" y="0"/>
          <a:ext cx="0" cy="0"/>
          <a:chOff x="0" y="0"/>
          <a:chExt cx="0" cy="0"/>
        </a:xfrm>
      </p:grpSpPr>
      <p:grpSp>
        <p:nvGrpSpPr>
          <p:cNvPr id="1033" name="Group 1032">
            <a:extLst>
              <a:ext uri="{FF2B5EF4-FFF2-40B4-BE49-F238E27FC236}">
                <a16:creationId xmlns:a16="http://schemas.microsoft.com/office/drawing/2014/main" id="{33F86376-E617-EF6E-B64C-450C560871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6668" cy="4570886"/>
            <a:chOff x="0" y="0"/>
            <a:chExt cx="12196668" cy="4570886"/>
          </a:xfrm>
        </p:grpSpPr>
        <p:sp>
          <p:nvSpPr>
            <p:cNvPr id="1034" name="Rectangle 1033">
              <a:extLst>
                <a:ext uri="{FF2B5EF4-FFF2-40B4-BE49-F238E27FC236}">
                  <a16:creationId xmlns:a16="http://schemas.microsoft.com/office/drawing/2014/main" id="{A3682FC1-8166-1B15-CF24-185053ABF8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12196668" cy="4570632"/>
            </a:xfrm>
            <a:prstGeom prst="rect">
              <a:avLst/>
            </a:prstGeom>
            <a:gradFill>
              <a:gsLst>
                <a:gs pos="0">
                  <a:schemeClr val="accent5"/>
                </a:gs>
                <a:gs pos="100000">
                  <a:schemeClr val="accent2"/>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Rectangle 1034">
              <a:extLst>
                <a:ext uri="{FF2B5EF4-FFF2-40B4-BE49-F238E27FC236}">
                  <a16:creationId xmlns:a16="http://schemas.microsoft.com/office/drawing/2014/main" id="{DC805F84-2290-561A-CC7F-D601E6463A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791"/>
              <a:ext cx="10565988" cy="4568095"/>
            </a:xfrm>
            <a:prstGeom prst="rect">
              <a:avLst/>
            </a:prstGeom>
            <a:gradFill flip="none" rotWithShape="1">
              <a:gsLst>
                <a:gs pos="3000">
                  <a:schemeClr val="accent2"/>
                </a:gs>
                <a:gs pos="40000">
                  <a:schemeClr val="accent2">
                    <a:alpha val="0"/>
                  </a:schemeClr>
                </a:gs>
              </a:gsLst>
              <a:lin ang="17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6" name="Rectangle 1035">
              <a:extLst>
                <a:ext uri="{FF2B5EF4-FFF2-40B4-BE49-F238E27FC236}">
                  <a16:creationId xmlns:a16="http://schemas.microsoft.com/office/drawing/2014/main" id="{BF0955C2-38DF-8607-8BC9-D3917BC03A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
              <a:ext cx="12192000" cy="4549891"/>
            </a:xfrm>
            <a:prstGeom prst="rect">
              <a:avLst/>
            </a:prstGeom>
            <a:gradFill>
              <a:gsLst>
                <a:gs pos="0">
                  <a:schemeClr val="accent5">
                    <a:alpha val="76000"/>
                  </a:schemeClr>
                </a:gs>
                <a:gs pos="67000">
                  <a:schemeClr val="accent2">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7" name="Rectangle 1036">
              <a:extLst>
                <a:ext uri="{FF2B5EF4-FFF2-40B4-BE49-F238E27FC236}">
                  <a16:creationId xmlns:a16="http://schemas.microsoft.com/office/drawing/2014/main" id="{18C472DF-6B50-35C5-A4A2-BF9B98BC9C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4110544" y="18215"/>
              <a:ext cx="8086124" cy="4549887"/>
            </a:xfrm>
            <a:prstGeom prst="rect">
              <a:avLst/>
            </a:prstGeom>
            <a:gradFill flip="none" rotWithShape="1">
              <a:gsLst>
                <a:gs pos="0">
                  <a:schemeClr val="accent5">
                    <a:lumMod val="50000"/>
                    <a:alpha val="36000"/>
                  </a:schemeClr>
                </a:gs>
                <a:gs pos="45000">
                  <a:schemeClr val="accent5">
                    <a:alpha val="0"/>
                  </a:schemeClr>
                </a:gs>
              </a:gsLst>
              <a:lin ang="42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5" name="TextBox 4">
            <a:extLst>
              <a:ext uri="{FF2B5EF4-FFF2-40B4-BE49-F238E27FC236}">
                <a16:creationId xmlns:a16="http://schemas.microsoft.com/office/drawing/2014/main" id="{5ED4D6AC-CF60-EBE3-144C-6F6939A3E5A2}"/>
              </a:ext>
            </a:extLst>
          </p:cNvPr>
          <p:cNvSpPr txBox="1"/>
          <p:nvPr/>
        </p:nvSpPr>
        <p:spPr>
          <a:xfrm>
            <a:off x="1134747" y="2034209"/>
            <a:ext cx="7918174" cy="1265582"/>
          </a:xfrm>
          <a:prstGeom prst="rect">
            <a:avLst/>
          </a:prstGeom>
        </p:spPr>
        <p:txBody>
          <a:bodyPr vert="horz" lIns="91440" tIns="45720" rIns="91440" bIns="45720" rtlCol="0" anchor="t">
            <a:normAutofit/>
          </a:bodyPr>
          <a:lstStyle/>
          <a:p>
            <a:pPr>
              <a:lnSpc>
                <a:spcPct val="90000"/>
              </a:lnSpc>
              <a:spcBef>
                <a:spcPct val="0"/>
              </a:spcBef>
              <a:spcAft>
                <a:spcPts val="600"/>
              </a:spcAft>
            </a:pPr>
            <a:r>
              <a:rPr lang="en-US" sz="3400" b="1" cap="all" spc="200" dirty="0">
                <a:solidFill>
                  <a:srgbClr val="FFFFFF"/>
                </a:solidFill>
                <a:latin typeface="+mj-lt"/>
                <a:ea typeface="+mj-ea"/>
                <a:cs typeface="+mj-cs"/>
              </a:rPr>
              <a:t>Course OBJECTIVES</a:t>
            </a:r>
            <a:endParaRPr lang="en-US" sz="3400" b="1" kern="1200" cap="all" spc="200" dirty="0">
              <a:solidFill>
                <a:srgbClr val="FFFFFF"/>
              </a:solidFill>
              <a:latin typeface="+mj-lt"/>
              <a:ea typeface="+mj-ea"/>
              <a:cs typeface="+mj-cs"/>
            </a:endParaRPr>
          </a:p>
        </p:txBody>
      </p:sp>
      <p:pic>
        <p:nvPicPr>
          <p:cNvPr id="1028" name="Picture 4" descr="Governing Bodies Association (NI) logo">
            <a:extLst>
              <a:ext uri="{FF2B5EF4-FFF2-40B4-BE49-F238E27FC236}">
                <a16:creationId xmlns:a16="http://schemas.microsoft.com/office/drawing/2014/main" id="{38D0FE10-34E4-7B6E-321D-44034112C72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315325" y="5263486"/>
            <a:ext cx="3000375" cy="794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44785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DDD243-ED5F-4896-B18B-ABCF4B7E1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11" name="Rectangle 10">
            <a:extLst>
              <a:ext uri="{FF2B5EF4-FFF2-40B4-BE49-F238E27FC236}">
                <a16:creationId xmlns:a16="http://schemas.microsoft.com/office/drawing/2014/main" id="{319E6BB3-DF2B-4751-97C5-B3DB949AED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1998"/>
            <a:ext cx="12188952" cy="22855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2" name="Title 1">
            <a:extLst>
              <a:ext uri="{FF2B5EF4-FFF2-40B4-BE49-F238E27FC236}">
                <a16:creationId xmlns:a16="http://schemas.microsoft.com/office/drawing/2014/main" id="{A4079C1D-A44A-4F28-864B-91341D9D62F7}"/>
              </a:ext>
            </a:extLst>
          </p:cNvPr>
          <p:cNvSpPr>
            <a:spLocks noGrp="1"/>
          </p:cNvSpPr>
          <p:nvPr>
            <p:ph type="title"/>
          </p:nvPr>
        </p:nvSpPr>
        <p:spPr>
          <a:xfrm>
            <a:off x="1024128" y="4911819"/>
            <a:ext cx="9720072" cy="1499616"/>
          </a:xfrm>
        </p:spPr>
        <p:txBody>
          <a:bodyPr>
            <a:normAutofit/>
          </a:bodyPr>
          <a:lstStyle/>
          <a:p>
            <a:r>
              <a:rPr lang="en-GB" b="1" dirty="0">
                <a:solidFill>
                  <a:srgbClr val="FFFFFF"/>
                </a:solidFill>
              </a:rPr>
              <a:t>Funding of Voluntary Grammar Schools</a:t>
            </a:r>
          </a:p>
        </p:txBody>
      </p:sp>
      <p:sp>
        <p:nvSpPr>
          <p:cNvPr id="3" name="Content Placeholder 2">
            <a:extLst>
              <a:ext uri="{FF2B5EF4-FFF2-40B4-BE49-F238E27FC236}">
                <a16:creationId xmlns:a16="http://schemas.microsoft.com/office/drawing/2014/main" id="{9E8648FA-AAD5-4448-B48A-F7516E88C946}"/>
              </a:ext>
            </a:extLst>
          </p:cNvPr>
          <p:cNvSpPr>
            <a:spLocks noGrp="1"/>
          </p:cNvSpPr>
          <p:nvPr>
            <p:ph idx="1"/>
          </p:nvPr>
        </p:nvSpPr>
        <p:spPr>
          <a:xfrm>
            <a:off x="311727" y="602674"/>
            <a:ext cx="11548891" cy="4405744"/>
          </a:xfrm>
        </p:spPr>
        <p:txBody>
          <a:bodyPr anchor="ctr">
            <a:normAutofit/>
          </a:bodyPr>
          <a:lstStyle/>
          <a:p>
            <a:pPr>
              <a:buFont typeface="Arial" panose="020B0604020202020204" pitchFamily="34" charset="0"/>
              <a:buChar char="•"/>
            </a:pPr>
            <a:r>
              <a:rPr lang="en-GB" sz="2600" dirty="0">
                <a:latin typeface="Calibri" panose="020F0502020204030204" pitchFamily="34" charset="0"/>
                <a:ea typeface="Calibri" panose="020F0502020204030204" pitchFamily="34" charset="0"/>
                <a:cs typeface="Calibri" panose="020F0502020204030204" pitchFamily="34" charset="0"/>
              </a:rPr>
              <a:t>Two categories of voluntary grammar schools exist</a:t>
            </a:r>
          </a:p>
          <a:p>
            <a:pPr>
              <a:buFont typeface="Arial" panose="020B0604020202020204" pitchFamily="34" charset="0"/>
              <a:buChar char="•"/>
            </a:pPr>
            <a:r>
              <a:rPr lang="en-GB" sz="2600" dirty="0">
                <a:latin typeface="Calibri" panose="020F0502020204030204" pitchFamily="34" charset="0"/>
                <a:ea typeface="Calibri" panose="020F0502020204030204" pitchFamily="34" charset="0"/>
                <a:cs typeface="Calibri" panose="020F0502020204030204" pitchFamily="34" charset="0"/>
              </a:rPr>
              <a:t>The majority fall under “Category A”</a:t>
            </a:r>
          </a:p>
          <a:p>
            <a:pPr>
              <a:buFont typeface="Arial" panose="020B0604020202020204" pitchFamily="34" charset="0"/>
              <a:buChar char="•"/>
            </a:pPr>
            <a:r>
              <a:rPr lang="en-GB" sz="2600" dirty="0">
                <a:latin typeface="Calibri" panose="020F0502020204030204" pitchFamily="34" charset="0"/>
                <a:ea typeface="Calibri" panose="020F0502020204030204" pitchFamily="34" charset="0"/>
                <a:cs typeface="Calibri" panose="020F0502020204030204" pitchFamily="34" charset="0"/>
              </a:rPr>
              <a:t>Category ‘A’ schools receive either 85% or 100% Grants for Capital Development approved by the Department of Education and are typically governed by boards of 9, 18, 27 or 36 members.</a:t>
            </a:r>
          </a:p>
          <a:p>
            <a:pPr>
              <a:buFont typeface="Arial" panose="020B0604020202020204" pitchFamily="34" charset="0"/>
              <a:buChar char="•"/>
            </a:pPr>
            <a:r>
              <a:rPr lang="en-GB" sz="2600" dirty="0">
                <a:latin typeface="Calibri" panose="020F0502020204030204" pitchFamily="34" charset="0"/>
                <a:ea typeface="Calibri" panose="020F0502020204030204" pitchFamily="34" charset="0"/>
                <a:cs typeface="Calibri" panose="020F0502020204030204" pitchFamily="34" charset="0"/>
              </a:rPr>
              <a:t>Category ‘B’ (2 schools) are entirely responsible for capital development and do not receive funding for capital</a:t>
            </a:r>
            <a:r>
              <a:rPr lang="en-GB" sz="1900" dirty="0">
                <a:latin typeface="Calibri" panose="020F0502020204030204" pitchFamily="34" charset="0"/>
                <a:ea typeface="Calibri" panose="020F0502020204030204" pitchFamily="34" charset="0"/>
                <a:cs typeface="Calibri" panose="020F0502020204030204" pitchFamily="34" charset="0"/>
              </a:rPr>
              <a:t>.</a:t>
            </a:r>
          </a:p>
          <a:p>
            <a:endParaRPr lang="en-GB" sz="1900" dirty="0"/>
          </a:p>
          <a:p>
            <a:endParaRPr lang="en-GB" sz="1900" dirty="0"/>
          </a:p>
        </p:txBody>
      </p:sp>
      <p:cxnSp>
        <p:nvCxnSpPr>
          <p:cNvPr id="13" name="Straight Connector 12">
            <a:extLst>
              <a:ext uri="{FF2B5EF4-FFF2-40B4-BE49-F238E27FC236}">
                <a16:creationId xmlns:a16="http://schemas.microsoft.com/office/drawing/2014/main" id="{A61721DD-D110-44EE-82A7-D56AB687E6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5204427"/>
            <a:ext cx="0" cy="91440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pic>
        <p:nvPicPr>
          <p:cNvPr id="5" name="Picture 4" descr="Governing Bodies Association (NI) logo">
            <a:extLst>
              <a:ext uri="{FF2B5EF4-FFF2-40B4-BE49-F238E27FC236}">
                <a16:creationId xmlns:a16="http://schemas.microsoft.com/office/drawing/2014/main" id="{065A7162-970B-DFDE-B88A-5242C55F4EE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008337" y="156830"/>
            <a:ext cx="4083655" cy="10818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40821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2" name="Title 1">
            <a:extLst>
              <a:ext uri="{FF2B5EF4-FFF2-40B4-BE49-F238E27FC236}">
                <a16:creationId xmlns:a16="http://schemas.microsoft.com/office/drawing/2014/main" id="{F1EF767B-F3C4-4626-9CC6-7CC64160A60F}"/>
              </a:ext>
            </a:extLst>
          </p:cNvPr>
          <p:cNvSpPr>
            <a:spLocks noGrp="1"/>
          </p:cNvSpPr>
          <p:nvPr>
            <p:ph type="title"/>
          </p:nvPr>
        </p:nvSpPr>
        <p:spPr>
          <a:xfrm>
            <a:off x="643468" y="643467"/>
            <a:ext cx="3415612" cy="5571066"/>
          </a:xfrm>
        </p:spPr>
        <p:txBody>
          <a:bodyPr>
            <a:normAutofit/>
          </a:bodyPr>
          <a:lstStyle/>
          <a:p>
            <a:r>
              <a:rPr lang="en-GB" sz="4600" b="1" dirty="0">
                <a:solidFill>
                  <a:srgbClr val="FFFFFF"/>
                </a:solidFill>
              </a:rPr>
              <a:t>Financial Management</a:t>
            </a:r>
          </a:p>
        </p:txBody>
      </p:sp>
      <p:graphicFrame>
        <p:nvGraphicFramePr>
          <p:cNvPr id="5" name="Content Placeholder 2">
            <a:extLst>
              <a:ext uri="{FF2B5EF4-FFF2-40B4-BE49-F238E27FC236}">
                <a16:creationId xmlns:a16="http://schemas.microsoft.com/office/drawing/2014/main" id="{4984E2FB-1583-CE07-1BBE-AF58FB95B994}"/>
              </a:ext>
            </a:extLst>
          </p:cNvPr>
          <p:cNvGraphicFramePr>
            <a:graphicFrameLocks noGrp="1"/>
          </p:cNvGraphicFramePr>
          <p:nvPr>
            <p:ph idx="1"/>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23849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F767B-F3C4-4626-9CC6-7CC64160A60F}"/>
              </a:ext>
            </a:extLst>
          </p:cNvPr>
          <p:cNvSpPr>
            <a:spLocks noGrp="1"/>
          </p:cNvSpPr>
          <p:nvPr>
            <p:ph type="title"/>
          </p:nvPr>
        </p:nvSpPr>
        <p:spPr>
          <a:xfrm>
            <a:off x="1024128" y="585216"/>
            <a:ext cx="9720072" cy="1499616"/>
          </a:xfrm>
        </p:spPr>
        <p:txBody>
          <a:bodyPr>
            <a:normAutofit/>
          </a:bodyPr>
          <a:lstStyle/>
          <a:p>
            <a:r>
              <a:rPr lang="en-GB" b="1" dirty="0"/>
              <a:t>Financial Management</a:t>
            </a:r>
          </a:p>
        </p:txBody>
      </p:sp>
      <p:graphicFrame>
        <p:nvGraphicFramePr>
          <p:cNvPr id="12" name="Content Placeholder 2">
            <a:extLst>
              <a:ext uri="{FF2B5EF4-FFF2-40B4-BE49-F238E27FC236}">
                <a16:creationId xmlns:a16="http://schemas.microsoft.com/office/drawing/2014/main" id="{88AFF6D0-E153-8BFA-DFCB-8C53D20E9775}"/>
              </a:ext>
            </a:extLst>
          </p:cNvPr>
          <p:cNvGraphicFramePr>
            <a:graphicFrameLocks noGrp="1"/>
          </p:cNvGraphicFramePr>
          <p:nvPr>
            <p:ph idx="1"/>
            <p:extLst>
              <p:ext uri="{D42A27DB-BD31-4B8C-83A1-F6EECF244321}">
                <p14:modId xmlns:p14="http://schemas.microsoft.com/office/powerpoint/2010/main" val="1137489959"/>
              </p:ext>
            </p:extLst>
          </p:nvPr>
        </p:nvGraphicFramePr>
        <p:xfrm>
          <a:off x="1023938" y="2286000"/>
          <a:ext cx="9720262" cy="4022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597929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A8EC506-B1DA-46A1-B44D-774E68468E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20" name="Oval 5">
            <a:extLst>
              <a:ext uri="{FF2B5EF4-FFF2-40B4-BE49-F238E27FC236}">
                <a16:creationId xmlns:a16="http://schemas.microsoft.com/office/drawing/2014/main" id="{BFF30785-305E-45D7-984F-5AA93D3CA5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cxnSp>
        <p:nvCxnSpPr>
          <p:cNvPr id="21" name="Straight Connector 20">
            <a:extLst>
              <a:ext uri="{FF2B5EF4-FFF2-40B4-BE49-F238E27FC236}">
                <a16:creationId xmlns:a16="http://schemas.microsoft.com/office/drawing/2014/main" id="{15E01FA5-D766-43CA-A83D-E7CF3F04E96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22" name="Rectangle 21">
            <a:extLst>
              <a:ext uri="{FF2B5EF4-FFF2-40B4-BE49-F238E27FC236}">
                <a16:creationId xmlns:a16="http://schemas.microsoft.com/office/drawing/2014/main" id="{070784CE-9DD4-4C2D-88B9-D219730A47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274"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4" name="TextBox 3">
            <a:extLst>
              <a:ext uri="{FF2B5EF4-FFF2-40B4-BE49-F238E27FC236}">
                <a16:creationId xmlns:a16="http://schemas.microsoft.com/office/drawing/2014/main" id="{287A45C9-4560-41CD-B87D-342E829CB944}"/>
              </a:ext>
            </a:extLst>
          </p:cNvPr>
          <p:cNvSpPr txBox="1"/>
          <p:nvPr/>
        </p:nvSpPr>
        <p:spPr>
          <a:xfrm>
            <a:off x="5258134" y="640080"/>
            <a:ext cx="6293689" cy="3652405"/>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0000"/>
              </a:lnSpc>
              <a:spcBef>
                <a:spcPct val="0"/>
              </a:spcBef>
              <a:spcAft>
                <a:spcPts val="600"/>
              </a:spcAft>
              <a:buClrTx/>
              <a:buSzTx/>
              <a:buFontTx/>
              <a:buNone/>
              <a:tabLst/>
              <a:defRPr/>
            </a:pPr>
            <a:r>
              <a:rPr kumimoji="0" lang="en-US" sz="4400" b="1" i="0" u="none" strike="noStrike" kern="1200" cap="all" spc="200" normalizeH="0" baseline="0" noProof="0" dirty="0">
                <a:ln>
                  <a:noFill/>
                </a:ln>
                <a:solidFill>
                  <a:prstClr val="black">
                    <a:lumMod val="85000"/>
                    <a:lumOff val="15000"/>
                  </a:prstClr>
                </a:solidFill>
                <a:effectLst/>
                <a:uLnTx/>
                <a:uFillTx/>
                <a:latin typeface="Tw Cen MT Condensed" panose="020B0606020104020203"/>
                <a:ea typeface="+mn-ea"/>
                <a:cs typeface="+mn-cs"/>
              </a:rPr>
              <a:t>The Board of Governors as the Employing Authority</a:t>
            </a:r>
          </a:p>
        </p:txBody>
      </p:sp>
      <p:cxnSp>
        <p:nvCxnSpPr>
          <p:cNvPr id="23" name="Straight Connector 22">
            <a:extLst>
              <a:ext uri="{FF2B5EF4-FFF2-40B4-BE49-F238E27FC236}">
                <a16:creationId xmlns:a16="http://schemas.microsoft.com/office/drawing/2014/main" id="{640A410A-1838-4131-95A6-2BE4F8D412F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309640" y="4388141"/>
            <a:ext cx="585216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3" name="Picture 4" descr="Governing Bodies Association (NI) logo">
            <a:extLst>
              <a:ext uri="{FF2B5EF4-FFF2-40B4-BE49-F238E27FC236}">
                <a16:creationId xmlns:a16="http://schemas.microsoft.com/office/drawing/2014/main" id="{19AD4E67-2627-D0DC-08F8-E9A106EFA09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72486" y="600740"/>
            <a:ext cx="4916437" cy="1302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80537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F767B-F3C4-4626-9CC6-7CC64160A60F}"/>
              </a:ext>
            </a:extLst>
          </p:cNvPr>
          <p:cNvSpPr>
            <a:spLocks noGrp="1"/>
          </p:cNvSpPr>
          <p:nvPr>
            <p:ph type="title"/>
          </p:nvPr>
        </p:nvSpPr>
        <p:spPr>
          <a:xfrm>
            <a:off x="1024128" y="585216"/>
            <a:ext cx="9720072" cy="1499616"/>
          </a:xfrm>
        </p:spPr>
        <p:txBody>
          <a:bodyPr>
            <a:normAutofit/>
          </a:bodyPr>
          <a:lstStyle/>
          <a:p>
            <a:r>
              <a:rPr lang="en-GB" b="1" dirty="0"/>
              <a:t>Employing Authority </a:t>
            </a:r>
          </a:p>
        </p:txBody>
      </p:sp>
      <p:sp>
        <p:nvSpPr>
          <p:cNvPr id="3" name="Content Placeholder 2">
            <a:extLst>
              <a:ext uri="{FF2B5EF4-FFF2-40B4-BE49-F238E27FC236}">
                <a16:creationId xmlns:a16="http://schemas.microsoft.com/office/drawing/2014/main" id="{BD96AD29-4FFD-4C6B-810F-274CAA918C82}"/>
              </a:ext>
            </a:extLst>
          </p:cNvPr>
          <p:cNvSpPr>
            <a:spLocks noGrp="1"/>
          </p:cNvSpPr>
          <p:nvPr>
            <p:ph idx="1"/>
          </p:nvPr>
        </p:nvSpPr>
        <p:spPr>
          <a:xfrm>
            <a:off x="946298" y="1838130"/>
            <a:ext cx="10221574" cy="4023360"/>
          </a:xfrm>
        </p:spPr>
        <p:txBody>
          <a:bodyPr>
            <a:normAutofit/>
          </a:bodyPr>
          <a:lstStyle/>
          <a:p>
            <a:r>
              <a:rPr lang="en-GB" sz="3200" dirty="0"/>
              <a:t>The BOG of each Voluntary Grammar school is the Employing Authority for all the staff in its own school.</a:t>
            </a:r>
          </a:p>
          <a:p>
            <a:endParaRPr lang="en-GB" sz="3200" dirty="0"/>
          </a:p>
          <a:p>
            <a:r>
              <a:rPr lang="en-GB" sz="3200" dirty="0"/>
              <a:t>This includes all staff: teachers, cleaners, kitchen staff, teaching assistants, librarians and caretakers.</a:t>
            </a:r>
          </a:p>
          <a:p>
            <a:endParaRPr lang="en-GB" dirty="0"/>
          </a:p>
        </p:txBody>
      </p:sp>
      <p:pic>
        <p:nvPicPr>
          <p:cNvPr id="5" name="Picture 4" descr="Governing Bodies Association (NI) logo">
            <a:extLst>
              <a:ext uri="{FF2B5EF4-FFF2-40B4-BE49-F238E27FC236}">
                <a16:creationId xmlns:a16="http://schemas.microsoft.com/office/drawing/2014/main" id="{10BA1289-F02C-555C-A56B-C6CA8402A592}"/>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115742" y="281325"/>
            <a:ext cx="3511739" cy="9303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94044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2" name="Title 1">
            <a:extLst>
              <a:ext uri="{FF2B5EF4-FFF2-40B4-BE49-F238E27FC236}">
                <a16:creationId xmlns:a16="http://schemas.microsoft.com/office/drawing/2014/main" id="{F1EF767B-F3C4-4626-9CC6-7CC64160A60F}"/>
              </a:ext>
            </a:extLst>
          </p:cNvPr>
          <p:cNvSpPr>
            <a:spLocks noGrp="1"/>
          </p:cNvSpPr>
          <p:nvPr>
            <p:ph type="title"/>
          </p:nvPr>
        </p:nvSpPr>
        <p:spPr>
          <a:xfrm>
            <a:off x="643468" y="643467"/>
            <a:ext cx="3415612" cy="5571066"/>
          </a:xfrm>
        </p:spPr>
        <p:txBody>
          <a:bodyPr>
            <a:normAutofit/>
          </a:bodyPr>
          <a:lstStyle/>
          <a:p>
            <a:r>
              <a:rPr lang="en-GB" b="1" dirty="0">
                <a:solidFill>
                  <a:srgbClr val="FFFFFF"/>
                </a:solidFill>
              </a:rPr>
              <a:t>Employing Authority </a:t>
            </a:r>
          </a:p>
        </p:txBody>
      </p:sp>
      <p:graphicFrame>
        <p:nvGraphicFramePr>
          <p:cNvPr id="5" name="Content Placeholder 2">
            <a:extLst>
              <a:ext uri="{FF2B5EF4-FFF2-40B4-BE49-F238E27FC236}">
                <a16:creationId xmlns:a16="http://schemas.microsoft.com/office/drawing/2014/main" id="{5654AF3C-D054-1D14-F63D-634EB12ED6F5}"/>
              </a:ext>
            </a:extLst>
          </p:cNvPr>
          <p:cNvGraphicFramePr>
            <a:graphicFrameLocks noGrp="1"/>
          </p:cNvGraphicFramePr>
          <p:nvPr>
            <p:ph idx="1"/>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620216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3A8EC506-B1DA-46A1-B44D-774E68468E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24" name="Oval 5">
            <a:extLst>
              <a:ext uri="{FF2B5EF4-FFF2-40B4-BE49-F238E27FC236}">
                <a16:creationId xmlns:a16="http://schemas.microsoft.com/office/drawing/2014/main" id="{BFF30785-305E-45D7-984F-5AA93D3CA5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cxnSp>
        <p:nvCxnSpPr>
          <p:cNvPr id="25" name="Straight Connector 24">
            <a:extLst>
              <a:ext uri="{FF2B5EF4-FFF2-40B4-BE49-F238E27FC236}">
                <a16:creationId xmlns:a16="http://schemas.microsoft.com/office/drawing/2014/main" id="{15E01FA5-D766-43CA-A83D-E7CF3F04E96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287A45C9-4560-41CD-B87D-342E829CB944}"/>
              </a:ext>
            </a:extLst>
          </p:cNvPr>
          <p:cNvSpPr txBox="1"/>
          <p:nvPr/>
        </p:nvSpPr>
        <p:spPr>
          <a:xfrm>
            <a:off x="457200" y="4960137"/>
            <a:ext cx="7772400" cy="1463040"/>
          </a:xfrm>
          <a:prstGeom prst="rect">
            <a:avLst/>
          </a:prstGeom>
        </p:spPr>
        <p:txBody>
          <a:bodyPr vert="horz" lIns="91440" tIns="45720" rIns="91440" bIns="45720" rtlCol="0" anchor="ctr">
            <a:normAutofit/>
          </a:bodyPr>
          <a:lstStyle/>
          <a:p>
            <a:pPr marL="0" marR="0" lvl="0" indent="0" algn="r" defTabSz="914400" rtl="0" eaLnBrk="1" fontAlgn="auto" latinLnBrk="0" hangingPunct="1">
              <a:lnSpc>
                <a:spcPct val="80000"/>
              </a:lnSpc>
              <a:spcBef>
                <a:spcPct val="0"/>
              </a:spcBef>
              <a:spcAft>
                <a:spcPts val="600"/>
              </a:spcAft>
              <a:buClrTx/>
              <a:buSzTx/>
              <a:buFontTx/>
              <a:buNone/>
              <a:tabLst/>
              <a:defRPr/>
            </a:pPr>
            <a:r>
              <a:rPr kumimoji="0" lang="en-US" sz="5000" b="1" i="0" u="none" strike="noStrike" kern="1200" cap="all" spc="200" normalizeH="0" baseline="0" noProof="0" dirty="0">
                <a:ln>
                  <a:noFill/>
                </a:ln>
                <a:solidFill>
                  <a:prstClr val="black">
                    <a:lumMod val="95000"/>
                    <a:lumOff val="5000"/>
                  </a:prstClr>
                </a:solidFill>
                <a:effectLst/>
                <a:uLnTx/>
                <a:uFillTx/>
                <a:latin typeface="Tw Cen MT Condensed" panose="020B0606020104020203"/>
                <a:ea typeface="+mn-ea"/>
                <a:cs typeface="+mn-cs"/>
              </a:rPr>
              <a:t>Procurement of Goods and Services</a:t>
            </a:r>
          </a:p>
        </p:txBody>
      </p:sp>
      <p:sp useBgFill="1">
        <p:nvSpPr>
          <p:cNvPr id="26" name="Rectangle 25">
            <a:extLst>
              <a:ext uri="{FF2B5EF4-FFF2-40B4-BE49-F238E27FC236}">
                <a16:creationId xmlns:a16="http://schemas.microsoft.com/office/drawing/2014/main" id="{C6D18C07-B1F9-42F0-8956-B88FC37A67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pic>
        <p:nvPicPr>
          <p:cNvPr id="3" name="Picture 4" descr="Governing Bodies Association (NI) logo">
            <a:extLst>
              <a:ext uri="{FF2B5EF4-FFF2-40B4-BE49-F238E27FC236}">
                <a16:creationId xmlns:a16="http://schemas.microsoft.com/office/drawing/2014/main" id="{6E334272-3E7E-4F43-024E-1DFE81F8F67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094476" y="382771"/>
            <a:ext cx="5478320" cy="14513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96522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F767B-F3C4-4626-9CC6-7CC64160A60F}"/>
              </a:ext>
            </a:extLst>
          </p:cNvPr>
          <p:cNvSpPr>
            <a:spLocks noGrp="1"/>
          </p:cNvSpPr>
          <p:nvPr>
            <p:ph type="title"/>
          </p:nvPr>
        </p:nvSpPr>
        <p:spPr>
          <a:xfrm>
            <a:off x="1797666" y="402253"/>
            <a:ext cx="8596668" cy="1118637"/>
          </a:xfrm>
        </p:spPr>
        <p:txBody>
          <a:bodyPr>
            <a:normAutofit/>
          </a:bodyPr>
          <a:lstStyle/>
          <a:p>
            <a:r>
              <a:rPr lang="en-GB" sz="3200" b="1" dirty="0">
                <a:solidFill>
                  <a:schemeClr val="accent1">
                    <a:lumMod val="75000"/>
                  </a:schemeClr>
                </a:solidFill>
              </a:rPr>
              <a:t>Procurement </a:t>
            </a:r>
          </a:p>
        </p:txBody>
      </p:sp>
      <p:graphicFrame>
        <p:nvGraphicFramePr>
          <p:cNvPr id="5" name="Content Placeholder 2">
            <a:extLst>
              <a:ext uri="{FF2B5EF4-FFF2-40B4-BE49-F238E27FC236}">
                <a16:creationId xmlns:a16="http://schemas.microsoft.com/office/drawing/2014/main" id="{DDAD03E1-E26D-8BCD-9F90-C053D5840D92}"/>
              </a:ext>
            </a:extLst>
          </p:cNvPr>
          <p:cNvGraphicFramePr>
            <a:graphicFrameLocks noGrp="1"/>
          </p:cNvGraphicFramePr>
          <p:nvPr>
            <p:ph idx="1"/>
          </p:nvPr>
        </p:nvGraphicFramePr>
        <p:xfrm>
          <a:off x="886408" y="1324947"/>
          <a:ext cx="10403633" cy="52904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382444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20" name="Rectangle 1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4" name="TextBox 3">
            <a:extLst>
              <a:ext uri="{FF2B5EF4-FFF2-40B4-BE49-F238E27FC236}">
                <a16:creationId xmlns:a16="http://schemas.microsoft.com/office/drawing/2014/main" id="{9C7CDE28-C943-4B29-BD78-AFCBE0548154}"/>
              </a:ext>
            </a:extLst>
          </p:cNvPr>
          <p:cNvSpPr txBox="1"/>
          <p:nvPr/>
        </p:nvSpPr>
        <p:spPr>
          <a:xfrm>
            <a:off x="964788" y="804333"/>
            <a:ext cx="3391900" cy="5249334"/>
          </a:xfrm>
          <a:prstGeom prst="rect">
            <a:avLst/>
          </a:prstGeom>
        </p:spPr>
        <p:txBody>
          <a:bodyPr vert="horz" lIns="91440" tIns="45720" rIns="91440" bIns="45720" rtlCol="0" anchor="ctr">
            <a:normAutofit/>
          </a:bodyPr>
          <a:lstStyle/>
          <a:p>
            <a:pPr marL="0" marR="0" lvl="0" indent="0" algn="r" defTabSz="914400" rtl="0" eaLnBrk="1" fontAlgn="auto" latinLnBrk="0" hangingPunct="1">
              <a:lnSpc>
                <a:spcPct val="80000"/>
              </a:lnSpc>
              <a:spcBef>
                <a:spcPct val="0"/>
              </a:spcBef>
              <a:spcAft>
                <a:spcPts val="600"/>
              </a:spcAft>
              <a:buClrTx/>
              <a:buSzTx/>
              <a:buFontTx/>
              <a:buNone/>
              <a:tabLst/>
              <a:defRPr/>
            </a:pPr>
            <a:r>
              <a:rPr kumimoji="0" lang="en-US" sz="5000" b="1" i="0" u="none" strike="noStrike" kern="1200" cap="all" spc="100" normalizeH="0" baseline="0" noProof="0" dirty="0">
                <a:ln>
                  <a:noFill/>
                </a:ln>
                <a:solidFill>
                  <a:srgbClr val="FFFFFF"/>
                </a:solidFill>
                <a:effectLst/>
                <a:uLnTx/>
                <a:uFillTx/>
                <a:latin typeface="Tw Cen MT Condensed" panose="020B0606020104020203"/>
                <a:ea typeface="+mn-ea"/>
                <a:cs typeface="+mn-cs"/>
              </a:rPr>
              <a:t>The Voluntary Philosophy</a:t>
            </a:r>
            <a:endParaRPr kumimoji="0" lang="en-US" sz="5000" b="0" i="0" u="none" strike="noStrike" kern="1200" cap="all" spc="100" normalizeH="0" baseline="0" noProof="0" dirty="0">
              <a:ln>
                <a:noFill/>
              </a:ln>
              <a:solidFill>
                <a:srgbClr val="FFFFFF"/>
              </a:solidFill>
              <a:effectLst/>
              <a:uLnTx/>
              <a:uFillTx/>
              <a:latin typeface="Tw Cen MT Condensed" panose="020B0606020104020203"/>
              <a:ea typeface="+mn-ea"/>
              <a:cs typeface="+mn-cs"/>
            </a:endParaRPr>
          </a:p>
        </p:txBody>
      </p:sp>
      <p:sp>
        <p:nvSpPr>
          <p:cNvPr id="3" name="Content Placeholder 2">
            <a:extLst>
              <a:ext uri="{FF2B5EF4-FFF2-40B4-BE49-F238E27FC236}">
                <a16:creationId xmlns:a16="http://schemas.microsoft.com/office/drawing/2014/main" id="{C5D33599-7D04-425D-9436-44A4F3F2C2BB}"/>
              </a:ext>
            </a:extLst>
          </p:cNvPr>
          <p:cNvSpPr>
            <a:spLocks noGrp="1"/>
          </p:cNvSpPr>
          <p:nvPr>
            <p:ph idx="1"/>
          </p:nvPr>
        </p:nvSpPr>
        <p:spPr>
          <a:xfrm>
            <a:off x="4951048" y="804333"/>
            <a:ext cx="6728334" cy="5249334"/>
          </a:xfrm>
        </p:spPr>
        <p:txBody>
          <a:bodyPr vert="horz" lIns="45720" tIns="45720" rIns="45720" bIns="45720" rtlCol="0" anchor="ctr">
            <a:normAutofit lnSpcReduction="10000"/>
          </a:bodyPr>
          <a:lstStyle/>
          <a:p>
            <a:r>
              <a:rPr lang="en-US" sz="3200" dirty="0"/>
              <a:t>Belief that schools flourish with a committed Board of Governors in tune with the individual needs of their school. </a:t>
            </a:r>
          </a:p>
          <a:p>
            <a:r>
              <a:rPr lang="en-US" sz="3200" dirty="0"/>
              <a:t>Governors have a sense of ownership of the school and are committed to providing a quality educational experience to pupils. </a:t>
            </a:r>
          </a:p>
          <a:p>
            <a:r>
              <a:rPr lang="en-US" sz="3200" dirty="0"/>
              <a:t>Most Governors have links to or live in the community served by the school, therefore, the school benefits from local knowledge.</a:t>
            </a:r>
          </a:p>
          <a:p>
            <a:pPr marL="0" indent="0">
              <a:buNone/>
            </a:pPr>
            <a:endParaRPr lang="en-US" dirty="0"/>
          </a:p>
        </p:txBody>
      </p:sp>
    </p:spTree>
    <p:extLst>
      <p:ext uri="{BB962C8B-B14F-4D97-AF65-F5344CB8AC3E}">
        <p14:creationId xmlns:p14="http://schemas.microsoft.com/office/powerpoint/2010/main" val="42300772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4" name="TextBox 3">
            <a:extLst>
              <a:ext uri="{FF2B5EF4-FFF2-40B4-BE49-F238E27FC236}">
                <a16:creationId xmlns:a16="http://schemas.microsoft.com/office/drawing/2014/main" id="{9C7CDE28-C943-4B29-BD78-AFCBE0548154}"/>
              </a:ext>
            </a:extLst>
          </p:cNvPr>
          <p:cNvSpPr txBox="1"/>
          <p:nvPr/>
        </p:nvSpPr>
        <p:spPr>
          <a:xfrm>
            <a:off x="643468" y="643467"/>
            <a:ext cx="3415612" cy="5571066"/>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80000"/>
              </a:lnSpc>
              <a:spcBef>
                <a:spcPct val="0"/>
              </a:spcBef>
              <a:spcAft>
                <a:spcPts val="600"/>
              </a:spcAft>
              <a:buClrTx/>
              <a:buSzTx/>
              <a:buFontTx/>
              <a:buNone/>
              <a:tabLst/>
              <a:defRPr/>
            </a:pPr>
            <a:r>
              <a:rPr kumimoji="0" lang="en-US" sz="5000" b="1" i="0" u="none" strike="noStrike" kern="1200" cap="all" spc="100" normalizeH="0" baseline="0" noProof="0" dirty="0">
                <a:ln>
                  <a:noFill/>
                </a:ln>
                <a:solidFill>
                  <a:srgbClr val="FFFFFF"/>
                </a:solidFill>
                <a:effectLst/>
                <a:uLnTx/>
                <a:uFillTx/>
                <a:latin typeface="Tw Cen MT Condensed" panose="020B0606020104020203"/>
                <a:ea typeface="+mn-ea"/>
                <a:cs typeface="+mn-cs"/>
              </a:rPr>
              <a:t>Benefits of the Voluntary Principle</a:t>
            </a:r>
            <a:endParaRPr kumimoji="0" lang="en-US" sz="5000" b="0" i="0" u="none" strike="noStrike" kern="1200" cap="all" spc="100" normalizeH="0" baseline="0" noProof="0" dirty="0">
              <a:ln>
                <a:noFill/>
              </a:ln>
              <a:solidFill>
                <a:srgbClr val="FFFFFF"/>
              </a:solidFill>
              <a:effectLst/>
              <a:uLnTx/>
              <a:uFillTx/>
              <a:latin typeface="Tw Cen MT Condensed" panose="020B0606020104020203"/>
              <a:ea typeface="+mn-ea"/>
              <a:cs typeface="+mn-cs"/>
            </a:endParaRPr>
          </a:p>
        </p:txBody>
      </p:sp>
      <p:graphicFrame>
        <p:nvGraphicFramePr>
          <p:cNvPr id="6" name="Content Placeholder 2">
            <a:extLst>
              <a:ext uri="{FF2B5EF4-FFF2-40B4-BE49-F238E27FC236}">
                <a16:creationId xmlns:a16="http://schemas.microsoft.com/office/drawing/2014/main" id="{52C6D625-1CAB-7EB1-6CDD-A9AD74BD6E53}"/>
              </a:ext>
            </a:extLst>
          </p:cNvPr>
          <p:cNvGraphicFramePr>
            <a:graphicFrameLocks noGrp="1"/>
          </p:cNvGraphicFramePr>
          <p:nvPr>
            <p:ph idx="1"/>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046429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D33599-7D04-425D-9436-44A4F3F2C2BB}"/>
              </a:ext>
            </a:extLst>
          </p:cNvPr>
          <p:cNvSpPr>
            <a:spLocks noGrp="1"/>
          </p:cNvSpPr>
          <p:nvPr>
            <p:ph idx="1"/>
          </p:nvPr>
        </p:nvSpPr>
        <p:spPr>
          <a:xfrm>
            <a:off x="1069918" y="879013"/>
            <a:ext cx="10155218" cy="3880773"/>
          </a:xfrm>
        </p:spPr>
        <p:txBody>
          <a:bodyPr>
            <a:noAutofit/>
          </a:bodyPr>
          <a:lstStyle/>
          <a:p>
            <a:pPr>
              <a:buFont typeface="Arial" panose="020B0604020202020204" pitchFamily="34" charset="0"/>
              <a:buChar char="•"/>
            </a:pPr>
            <a:r>
              <a:rPr lang="en-GB" sz="3000" dirty="0"/>
              <a:t>To gain an insight into the different types of schools in the Northern Ireland Education System and learn more about the Voluntary Grammar sector. </a:t>
            </a:r>
          </a:p>
          <a:p>
            <a:pPr>
              <a:buFont typeface="Arial" panose="020B0604020202020204" pitchFamily="34" charset="0"/>
              <a:buChar char="•"/>
            </a:pPr>
            <a:endParaRPr lang="en-GB" sz="3000" dirty="0"/>
          </a:p>
          <a:p>
            <a:pPr>
              <a:buFont typeface="Arial" panose="020B0604020202020204" pitchFamily="34" charset="0"/>
              <a:buChar char="•"/>
            </a:pPr>
            <a:r>
              <a:rPr lang="en-GB" sz="3000" dirty="0"/>
              <a:t>To understand the commonalities between Governors of all schools and gain insight into the responsibilities, challenges and opportunities unique to Voluntary Grammar schools.</a:t>
            </a:r>
          </a:p>
          <a:p>
            <a:endParaRPr lang="en-GB" sz="2000" dirty="0"/>
          </a:p>
        </p:txBody>
      </p:sp>
      <p:pic>
        <p:nvPicPr>
          <p:cNvPr id="4098" name="Picture 2" descr="Governing Bodies Association (NI) logo">
            <a:extLst>
              <a:ext uri="{FF2B5EF4-FFF2-40B4-BE49-F238E27FC236}">
                <a16:creationId xmlns:a16="http://schemas.microsoft.com/office/drawing/2014/main" id="{1CD2D68B-A449-2D90-7A9F-DF138133EDE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89868" y="5432281"/>
            <a:ext cx="2552700" cy="676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45261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A45C9-4560-41CD-B87D-342E829CB944}"/>
              </a:ext>
            </a:extLst>
          </p:cNvPr>
          <p:cNvSpPr txBox="1"/>
          <p:nvPr/>
        </p:nvSpPr>
        <p:spPr>
          <a:xfrm>
            <a:off x="1683770" y="1418101"/>
            <a:ext cx="8596455" cy="193899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effectLst/>
                <a:uLnTx/>
                <a:uFillTx/>
                <a:latin typeface="Tw Cen MT" panose="020B0602020104020603"/>
                <a:ea typeface="+mn-ea"/>
                <a:cs typeface="+mn-cs"/>
              </a:rPr>
              <a:t>The Governing Bodies Association</a:t>
            </a:r>
          </a:p>
        </p:txBody>
      </p:sp>
      <p:pic>
        <p:nvPicPr>
          <p:cNvPr id="2" name="Picture 4" descr="Governing Bodies Association (NI) logo">
            <a:extLst>
              <a:ext uri="{FF2B5EF4-FFF2-40B4-BE49-F238E27FC236}">
                <a16:creationId xmlns:a16="http://schemas.microsoft.com/office/drawing/2014/main" id="{AD2E781E-3000-1118-AD98-2F7650455A2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523780" y="4784651"/>
            <a:ext cx="4916437" cy="1302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86904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5D33599-7D04-425D-9436-44A4F3F2C2BB}"/>
              </a:ext>
            </a:extLst>
          </p:cNvPr>
          <p:cNvSpPr>
            <a:spLocks noGrp="1"/>
          </p:cNvSpPr>
          <p:nvPr>
            <p:ph idx="1"/>
          </p:nvPr>
        </p:nvSpPr>
        <p:spPr>
          <a:xfrm>
            <a:off x="4699818" y="640080"/>
            <a:ext cx="7172138" cy="3745107"/>
          </a:xfrm>
        </p:spPr>
        <p:txBody>
          <a:bodyPr>
            <a:normAutofit/>
          </a:bodyPr>
          <a:lstStyle/>
          <a:p>
            <a:r>
              <a:rPr lang="en-GB" sz="1700" b="1" dirty="0"/>
              <a:t>The Governing Bodies Association (GBA) is the representative body for the 50 Voluntary Grammar schools in the Northern Ireland education system. </a:t>
            </a:r>
          </a:p>
          <a:p>
            <a:r>
              <a:rPr lang="en-GB" sz="1700" b="1" dirty="0"/>
              <a:t>Provide policy information, advice and support for schools and present their views to the Department of Education, educational stakeholders, politicians, and the media.</a:t>
            </a:r>
          </a:p>
          <a:p>
            <a:r>
              <a:rPr lang="en-GB" sz="1700" b="1" dirty="0"/>
              <a:t>The GBA aims to promote, foster and develop close working relationships amongst Voluntary Grammar Schools and with other educational partners.</a:t>
            </a:r>
          </a:p>
          <a:p>
            <a:r>
              <a:rPr lang="en-GB" sz="1700" b="1" dirty="0"/>
              <a:t>The Executive Committee members of the GBA are drawn from the Boards of Governors of constituent schools.</a:t>
            </a:r>
          </a:p>
          <a:p>
            <a:r>
              <a:rPr lang="en-GB" sz="1700" b="1" dirty="0"/>
              <a:t>Receives funding for work around Area Planning and Shared Education.</a:t>
            </a:r>
            <a:endParaRPr lang="en-GB" sz="1700" dirty="0"/>
          </a:p>
          <a:p>
            <a:pPr marL="0" indent="0">
              <a:buNone/>
            </a:pPr>
            <a:endParaRPr lang="en-GB" sz="1700" dirty="0"/>
          </a:p>
        </p:txBody>
      </p:sp>
      <p:pic>
        <p:nvPicPr>
          <p:cNvPr id="4" name="Picture 4" descr="Governing Bodies Association (NI) logo">
            <a:extLst>
              <a:ext uri="{FF2B5EF4-FFF2-40B4-BE49-F238E27FC236}">
                <a16:creationId xmlns:a16="http://schemas.microsoft.com/office/drawing/2014/main" id="{1FAE70A5-0919-DC28-00AE-888022987F3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107907" y="4553084"/>
            <a:ext cx="6363970" cy="16859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88151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7D175FC-84CC-4D12-A5E2-FA27D934E9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552265" cy="6858000"/>
          </a:xfrm>
          <a:prstGeom prst="rect">
            <a:avLst/>
          </a:prstGeom>
          <a:solidFill>
            <a:srgbClr val="FFFFFF">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cxnSp>
        <p:nvCxnSpPr>
          <p:cNvPr id="10" name="Straight Connector 9">
            <a:extLst>
              <a:ext uri="{FF2B5EF4-FFF2-40B4-BE49-F238E27FC236}">
                <a16:creationId xmlns:a16="http://schemas.microsoft.com/office/drawing/2014/main" id="{8AC38328-2D50-4DDB-BD20-28DE12E4996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5D33599-7D04-425D-9436-44A4F3F2C2BB}"/>
              </a:ext>
            </a:extLst>
          </p:cNvPr>
          <p:cNvSpPr>
            <a:spLocks noGrp="1"/>
          </p:cNvSpPr>
          <p:nvPr>
            <p:ph idx="1"/>
          </p:nvPr>
        </p:nvSpPr>
        <p:spPr>
          <a:xfrm>
            <a:off x="761999" y="405245"/>
            <a:ext cx="9952381" cy="6691745"/>
          </a:xfrm>
        </p:spPr>
        <p:txBody>
          <a:bodyPr>
            <a:normAutofit/>
          </a:bodyPr>
          <a:lstStyle/>
          <a:p>
            <a:r>
              <a:rPr lang="en-GB" sz="2900" dirty="0">
                <a:solidFill>
                  <a:srgbClr val="000000"/>
                </a:solidFill>
              </a:rPr>
              <a:t>The GBA produces a monthly newsletter which provides important updates and information relevant to the Voluntary Grammar sector and the education sector as a whole.</a:t>
            </a:r>
          </a:p>
          <a:p>
            <a:r>
              <a:rPr lang="en-GB" sz="2900" dirty="0">
                <a:solidFill>
                  <a:srgbClr val="000000"/>
                </a:solidFill>
              </a:rPr>
              <a:t>Sign up via </a:t>
            </a:r>
            <a:r>
              <a:rPr lang="en-GB" sz="2900" dirty="0">
                <a:solidFill>
                  <a:srgbClr val="000000"/>
                </a:solidFill>
                <a:hlinkClick r:id="rId3"/>
              </a:rPr>
              <a:t>www.gbani.org</a:t>
            </a:r>
            <a:r>
              <a:rPr lang="en-GB" sz="2900" dirty="0">
                <a:solidFill>
                  <a:srgbClr val="000000"/>
                </a:solidFill>
              </a:rPr>
              <a:t> or </a:t>
            </a:r>
            <a:r>
              <a:rPr lang="en-GB" sz="2900" dirty="0">
                <a:solidFill>
                  <a:srgbClr val="000000"/>
                </a:solidFill>
                <a:hlinkClick r:id="rId4"/>
              </a:rPr>
              <a:t>contact us</a:t>
            </a:r>
            <a:r>
              <a:rPr lang="en-GB" sz="2900" dirty="0">
                <a:solidFill>
                  <a:srgbClr val="000000"/>
                </a:solidFill>
              </a:rPr>
              <a:t>.</a:t>
            </a:r>
          </a:p>
          <a:p>
            <a:r>
              <a:rPr lang="en-GB" sz="2900" dirty="0">
                <a:solidFill>
                  <a:srgbClr val="000000"/>
                </a:solidFill>
              </a:rPr>
              <a:t>You can contact us if you require support on governance matters. </a:t>
            </a:r>
          </a:p>
          <a:p>
            <a:r>
              <a:rPr lang="en-GB" sz="2900" dirty="0">
                <a:solidFill>
                  <a:srgbClr val="000000"/>
                </a:solidFill>
              </a:rPr>
              <a:t>Chief Executive: Nuala O’Neill </a:t>
            </a:r>
            <a:r>
              <a:rPr lang="en-GB" sz="2900" dirty="0">
                <a:solidFill>
                  <a:srgbClr val="000000"/>
                </a:solidFill>
                <a:hlinkClick r:id="rId5"/>
              </a:rPr>
              <a:t>nuala@gbani.org</a:t>
            </a:r>
            <a:r>
              <a:rPr lang="en-GB" sz="2900" dirty="0">
                <a:solidFill>
                  <a:srgbClr val="000000"/>
                </a:solidFill>
              </a:rPr>
              <a:t> </a:t>
            </a:r>
          </a:p>
          <a:p>
            <a:r>
              <a:rPr lang="en-GB" sz="2900" dirty="0">
                <a:solidFill>
                  <a:srgbClr val="000000"/>
                </a:solidFill>
              </a:rPr>
              <a:t>Schools’ Support Officer: Dr Helen McNally </a:t>
            </a:r>
            <a:r>
              <a:rPr lang="en-GB" sz="2900" dirty="0">
                <a:solidFill>
                  <a:srgbClr val="000000"/>
                </a:solidFill>
                <a:hlinkClick r:id="rId6"/>
              </a:rPr>
              <a:t>helen@gbani.org</a:t>
            </a:r>
            <a:r>
              <a:rPr lang="en-GB" sz="2900" dirty="0">
                <a:solidFill>
                  <a:srgbClr val="000000"/>
                </a:solidFill>
              </a:rPr>
              <a:t> </a:t>
            </a:r>
          </a:p>
          <a:p>
            <a:r>
              <a:rPr lang="en-GB" sz="2900" dirty="0">
                <a:solidFill>
                  <a:srgbClr val="000000"/>
                </a:solidFill>
              </a:rPr>
              <a:t>Administrative Officer: Debbie Broadhurst </a:t>
            </a:r>
            <a:r>
              <a:rPr lang="en-GB" sz="2900" dirty="0">
                <a:solidFill>
                  <a:srgbClr val="000000"/>
                </a:solidFill>
                <a:hlinkClick r:id="rId7"/>
              </a:rPr>
              <a:t>debbie@gbani.org</a:t>
            </a:r>
            <a:endParaRPr lang="en-GB" sz="2900" dirty="0">
              <a:solidFill>
                <a:srgbClr val="000000"/>
              </a:solidFill>
            </a:endParaRPr>
          </a:p>
          <a:p>
            <a:r>
              <a:rPr lang="en-GB" sz="2900" dirty="0">
                <a:solidFill>
                  <a:srgbClr val="000000"/>
                </a:solidFill>
              </a:rPr>
              <a:t>GBA Associate: Joe McCann </a:t>
            </a:r>
            <a:r>
              <a:rPr lang="en-GB" sz="2900" dirty="0">
                <a:solidFill>
                  <a:srgbClr val="000000"/>
                </a:solidFill>
                <a:hlinkClick r:id="rId8"/>
              </a:rPr>
              <a:t>joe@gbani.org</a:t>
            </a:r>
            <a:r>
              <a:rPr lang="en-GB" sz="1300" dirty="0">
                <a:solidFill>
                  <a:srgbClr val="000000"/>
                </a:solidFill>
              </a:rPr>
              <a:t>		 	</a:t>
            </a:r>
          </a:p>
          <a:p>
            <a:pPr marL="0" indent="0">
              <a:buNone/>
            </a:pPr>
            <a:endParaRPr lang="en-GB" sz="1300" dirty="0">
              <a:solidFill>
                <a:srgbClr val="000000"/>
              </a:solidFill>
            </a:endParaRPr>
          </a:p>
        </p:txBody>
      </p:sp>
    </p:spTree>
    <p:extLst>
      <p:ext uri="{BB962C8B-B14F-4D97-AF65-F5344CB8AC3E}">
        <p14:creationId xmlns:p14="http://schemas.microsoft.com/office/powerpoint/2010/main" val="15009770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A8EC506-B1DA-46A1-B44D-774E68468E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11" name="Oval 5">
            <a:extLst>
              <a:ext uri="{FF2B5EF4-FFF2-40B4-BE49-F238E27FC236}">
                <a16:creationId xmlns:a16="http://schemas.microsoft.com/office/drawing/2014/main" id="{BFF30785-305E-45D7-984F-5AA93D3CA5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cxnSp>
        <p:nvCxnSpPr>
          <p:cNvPr id="13" name="Straight Connector 12">
            <a:extLst>
              <a:ext uri="{FF2B5EF4-FFF2-40B4-BE49-F238E27FC236}">
                <a16:creationId xmlns:a16="http://schemas.microsoft.com/office/drawing/2014/main" id="{15E01FA5-D766-43CA-A83D-E7CF3F04E96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5" name="Rectangle 14">
            <a:extLst>
              <a:ext uri="{FF2B5EF4-FFF2-40B4-BE49-F238E27FC236}">
                <a16:creationId xmlns:a16="http://schemas.microsoft.com/office/drawing/2014/main" id="{C411DB08-1669-426B-BBEB-FAD285EF80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17" name="Rectangle 16">
            <a:extLst>
              <a:ext uri="{FF2B5EF4-FFF2-40B4-BE49-F238E27FC236}">
                <a16:creationId xmlns:a16="http://schemas.microsoft.com/office/drawing/2014/main" id="{029E4219-121F-4CD1-AA58-24746CD292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sp>
        <p:nvSpPr>
          <p:cNvPr id="4" name="TextBox 3">
            <a:extLst>
              <a:ext uri="{FF2B5EF4-FFF2-40B4-BE49-F238E27FC236}">
                <a16:creationId xmlns:a16="http://schemas.microsoft.com/office/drawing/2014/main" id="{287A45C9-4560-41CD-B87D-342E829CB944}"/>
              </a:ext>
            </a:extLst>
          </p:cNvPr>
          <p:cNvSpPr txBox="1"/>
          <p:nvPr/>
        </p:nvSpPr>
        <p:spPr>
          <a:xfrm>
            <a:off x="634276" y="640080"/>
            <a:ext cx="4208656" cy="3034857"/>
          </a:xfrm>
          <a:prstGeom prst="rect">
            <a:avLst/>
          </a:prstGeom>
        </p:spPr>
        <p:txBody>
          <a:bodyPr vert="horz" lIns="91440" tIns="45720" rIns="91440" bIns="45720" rtlCol="0" anchor="b">
            <a:normAutofit/>
          </a:bodyPr>
          <a:lstStyle/>
          <a:p>
            <a:pPr marL="0" marR="0" lvl="0" indent="0" algn="r" defTabSz="914400" rtl="0" eaLnBrk="1" fontAlgn="auto" latinLnBrk="0" hangingPunct="1">
              <a:lnSpc>
                <a:spcPct val="80000"/>
              </a:lnSpc>
              <a:spcBef>
                <a:spcPct val="0"/>
              </a:spcBef>
              <a:spcAft>
                <a:spcPts val="600"/>
              </a:spcAft>
              <a:buClrTx/>
              <a:buSzTx/>
              <a:buFontTx/>
              <a:buNone/>
              <a:tabLst/>
              <a:defRPr/>
            </a:pPr>
            <a:r>
              <a:rPr kumimoji="0" lang="en-US" sz="4400" b="1" i="0" u="none" strike="noStrike" kern="1200" cap="all" spc="200" normalizeH="0" baseline="0" noProof="0" dirty="0">
                <a:ln>
                  <a:noFill/>
                </a:ln>
                <a:solidFill>
                  <a:srgbClr val="FFFFFF"/>
                </a:solidFill>
                <a:effectLst/>
                <a:uLnTx/>
                <a:uFillTx/>
                <a:latin typeface="Tw Cen MT Condensed" panose="020B0606020104020203"/>
                <a:ea typeface="+mn-ea"/>
                <a:cs typeface="+mn-cs"/>
              </a:rPr>
              <a:t>Frequently Asked Questions</a:t>
            </a:r>
          </a:p>
        </p:txBody>
      </p:sp>
      <p:cxnSp>
        <p:nvCxnSpPr>
          <p:cNvPr id="19" name="Straight Connector 18">
            <a:extLst>
              <a:ext uri="{FF2B5EF4-FFF2-40B4-BE49-F238E27FC236}">
                <a16:creationId xmlns:a16="http://schemas.microsoft.com/office/drawing/2014/main" id="{52F50912-06FD-4216-BAD3-21050F59564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6679" y="3765314"/>
            <a:ext cx="3931920" cy="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pic>
        <p:nvPicPr>
          <p:cNvPr id="3" name="Picture 4" descr="Governing Bodies Association (NI) logo">
            <a:extLst>
              <a:ext uri="{FF2B5EF4-FFF2-40B4-BE49-F238E27FC236}">
                <a16:creationId xmlns:a16="http://schemas.microsoft.com/office/drawing/2014/main" id="{0D654D75-D678-C327-3187-A42752EA2DC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696968" y="2286000"/>
            <a:ext cx="5860756" cy="15526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92521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9" name="Straight Connector 18">
            <a:extLst>
              <a:ext uri="{FF2B5EF4-FFF2-40B4-BE49-F238E27FC236}">
                <a16:creationId xmlns:a16="http://schemas.microsoft.com/office/drawing/2014/main" id="{15F1CC53-719A-4763-BF30-5E25A63CEF3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4C2593D0-8072-4D0E-A8CE-F0EE1547B917}"/>
              </a:ext>
            </a:extLst>
          </p:cNvPr>
          <p:cNvSpPr txBox="1"/>
          <p:nvPr/>
        </p:nvSpPr>
        <p:spPr>
          <a:xfrm>
            <a:off x="1024128" y="2286000"/>
            <a:ext cx="6066818" cy="4023360"/>
          </a:xfrm>
          <a:prstGeom prst="rect">
            <a:avLst/>
          </a:prstGeom>
        </p:spPr>
        <p:txBody>
          <a:bodyPr vert="horz" lIns="45720" tIns="45720" rIns="45720" bIns="45720" rtlCol="0">
            <a:normAutofit/>
          </a:bodyPr>
          <a:lstStyle/>
          <a:p>
            <a:pPr marL="0" marR="0" lvl="0" indent="0" fontAlgn="auto">
              <a:lnSpc>
                <a:spcPct val="90000"/>
              </a:lnSpc>
              <a:spcBef>
                <a:spcPts val="0"/>
              </a:spcBef>
              <a:spcAft>
                <a:spcPts val="600"/>
              </a:spcAft>
              <a:buClr>
                <a:schemeClr val="accent1"/>
              </a:buClr>
              <a:buSzTx/>
              <a:buFontTx/>
              <a:buNone/>
              <a:tabLst/>
              <a:defRPr/>
            </a:pPr>
            <a:r>
              <a:rPr kumimoji="0" lang="en-US" sz="2400" b="1" i="0" u="none" strike="noStrike" cap="none" spc="0" normalizeH="0" baseline="0" noProof="0" dirty="0">
                <a:ln>
                  <a:noFill/>
                </a:ln>
                <a:effectLst/>
                <a:uLnTx/>
                <a:uFillTx/>
              </a:rPr>
              <a:t>1. Are Governors insured?</a:t>
            </a:r>
          </a:p>
          <a:p>
            <a:pPr marL="457200" marR="0" lvl="0" indent="0" fontAlgn="auto">
              <a:lnSpc>
                <a:spcPct val="90000"/>
              </a:lnSpc>
              <a:spcBef>
                <a:spcPts val="0"/>
              </a:spcBef>
              <a:spcAft>
                <a:spcPts val="600"/>
              </a:spcAft>
              <a:buClr>
                <a:schemeClr val="accent1"/>
              </a:buClr>
              <a:buSzTx/>
              <a:buFontTx/>
              <a:buNone/>
              <a:tabLst/>
              <a:defRPr/>
            </a:pPr>
            <a:endParaRPr kumimoji="0" lang="en-US" sz="2400" b="1" i="0" u="none" strike="noStrike" cap="none" spc="0" normalizeH="0" baseline="0" noProof="0" dirty="0">
              <a:ln>
                <a:noFill/>
              </a:ln>
              <a:effectLst/>
              <a:uLnTx/>
              <a:uFillTx/>
            </a:endParaRPr>
          </a:p>
          <a:p>
            <a:pPr marL="457200" marR="0" lvl="0" indent="0" fontAlgn="auto">
              <a:lnSpc>
                <a:spcPct val="90000"/>
              </a:lnSpc>
              <a:spcBef>
                <a:spcPts val="0"/>
              </a:spcBef>
              <a:spcAft>
                <a:spcPts val="600"/>
              </a:spcAft>
              <a:buClr>
                <a:schemeClr val="accent1"/>
              </a:buClr>
              <a:buSzTx/>
              <a:buFontTx/>
              <a:buNone/>
              <a:tabLst/>
              <a:defRPr/>
            </a:pPr>
            <a:r>
              <a:rPr kumimoji="0" lang="en-US" sz="2400" b="0" i="0" u="none" strike="noStrike" cap="none" spc="0" normalizeH="0" baseline="0" noProof="0" dirty="0">
                <a:ln>
                  <a:noFill/>
                </a:ln>
                <a:effectLst/>
                <a:uLnTx/>
                <a:uFillTx/>
              </a:rPr>
              <a:t>Yes. Voluntary Grammar Schools carry their own insurance and the decisions of the Board of Governors, if made in good faith, are indemnified.</a:t>
            </a:r>
          </a:p>
        </p:txBody>
      </p:sp>
      <p:pic>
        <p:nvPicPr>
          <p:cNvPr id="20" name="Picture 19" descr="Pen placed on top of a signature line">
            <a:extLst>
              <a:ext uri="{FF2B5EF4-FFF2-40B4-BE49-F238E27FC236}">
                <a16:creationId xmlns:a16="http://schemas.microsoft.com/office/drawing/2014/main" id="{C578E370-AFB7-FD96-3295-ED15AAADAE61}"/>
              </a:ext>
            </a:extLst>
          </p:cNvPr>
          <p:cNvPicPr>
            <a:picLocks noChangeAspect="1"/>
          </p:cNvPicPr>
          <p:nvPr/>
        </p:nvPicPr>
        <p:blipFill>
          <a:blip r:embed="rId2"/>
          <a:srcRect l="52367" r="2473" b="-1"/>
          <a:stretch>
            <a:fillRect/>
          </a:stretch>
        </p:blipFill>
        <p:spPr>
          <a:xfrm>
            <a:off x="7552266" y="10"/>
            <a:ext cx="4639733" cy="6857990"/>
          </a:xfrm>
          <a:prstGeom prst="rect">
            <a:avLst/>
          </a:prstGeom>
        </p:spPr>
      </p:pic>
    </p:spTree>
    <p:extLst>
      <p:ext uri="{BB962C8B-B14F-4D97-AF65-F5344CB8AC3E}">
        <p14:creationId xmlns:p14="http://schemas.microsoft.com/office/powerpoint/2010/main" val="35721921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3" name="Straight Connector 22">
            <a:extLst>
              <a:ext uri="{FF2B5EF4-FFF2-40B4-BE49-F238E27FC236}">
                <a16:creationId xmlns:a16="http://schemas.microsoft.com/office/drawing/2014/main" id="{9200C8B5-FB5A-4F8B-A9BD-693C051418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A2C19F3C-C6DE-4417-8DD2-FF1153786D33}"/>
              </a:ext>
            </a:extLst>
          </p:cNvPr>
          <p:cNvSpPr txBox="1"/>
          <p:nvPr/>
        </p:nvSpPr>
        <p:spPr>
          <a:xfrm>
            <a:off x="4699818" y="640080"/>
            <a:ext cx="7172138" cy="3745107"/>
          </a:xfrm>
          <a:prstGeom prst="rect">
            <a:avLst/>
          </a:prstGeom>
        </p:spPr>
        <p:txBody>
          <a:bodyPr vert="horz" lIns="45720" tIns="45720" rIns="45720" bIns="45720" rtlCol="0">
            <a:noAutofit/>
          </a:bodyPr>
          <a:lstStyle/>
          <a:p>
            <a:pPr marL="0" marR="0" lvl="0" indent="0" fontAlgn="auto">
              <a:lnSpc>
                <a:spcPct val="90000"/>
              </a:lnSpc>
              <a:spcBef>
                <a:spcPts val="0"/>
              </a:spcBef>
              <a:spcAft>
                <a:spcPts val="600"/>
              </a:spcAft>
              <a:buClr>
                <a:schemeClr val="accent1"/>
              </a:buClr>
              <a:buSzTx/>
              <a:buFontTx/>
              <a:buNone/>
              <a:tabLst/>
              <a:defRPr/>
            </a:pPr>
            <a:r>
              <a:rPr kumimoji="0" lang="en-US" sz="2000" b="1" i="0" u="none" strike="noStrike" cap="none" spc="0" normalizeH="0" baseline="0" noProof="0" dirty="0">
                <a:ln>
                  <a:noFill/>
                </a:ln>
                <a:effectLst/>
                <a:uLnTx/>
                <a:uFillTx/>
              </a:rPr>
              <a:t>2. How much time will be needed to fulfil the role of Governor?</a:t>
            </a:r>
          </a:p>
          <a:p>
            <a:pPr marL="0" marR="0" lvl="0" indent="0" fontAlgn="auto">
              <a:lnSpc>
                <a:spcPct val="90000"/>
              </a:lnSpc>
              <a:spcBef>
                <a:spcPts val="0"/>
              </a:spcBef>
              <a:spcAft>
                <a:spcPts val="600"/>
              </a:spcAft>
              <a:buClr>
                <a:schemeClr val="accent1"/>
              </a:buClr>
              <a:buSzTx/>
              <a:buFontTx/>
              <a:buNone/>
              <a:tabLst/>
              <a:defRPr/>
            </a:pPr>
            <a:endParaRPr kumimoji="0" lang="en-US" sz="2000" b="1" i="0" u="none" strike="noStrike" cap="none" spc="0" normalizeH="0" baseline="0" noProof="0" dirty="0">
              <a:ln>
                <a:noFill/>
              </a:ln>
              <a:effectLst/>
              <a:uLnTx/>
              <a:uFillTx/>
            </a:endParaRPr>
          </a:p>
          <a:p>
            <a:pPr marL="457200" marR="0" lvl="0" indent="0" fontAlgn="auto">
              <a:lnSpc>
                <a:spcPct val="90000"/>
              </a:lnSpc>
              <a:spcBef>
                <a:spcPts val="0"/>
              </a:spcBef>
              <a:spcAft>
                <a:spcPts val="600"/>
              </a:spcAft>
              <a:buClr>
                <a:schemeClr val="accent1"/>
              </a:buClr>
              <a:buSzTx/>
              <a:buFontTx/>
              <a:buNone/>
              <a:tabLst/>
              <a:defRPr/>
            </a:pPr>
            <a:r>
              <a:rPr kumimoji="0" lang="en-US" sz="2000" b="0" i="0" u="none" strike="noStrike" cap="none" spc="0" normalizeH="0" baseline="0" noProof="0" dirty="0">
                <a:ln>
                  <a:noFill/>
                </a:ln>
                <a:effectLst/>
                <a:uLnTx/>
                <a:uFillTx/>
              </a:rPr>
              <a:t>The time commitment for Governors differs from school to school. </a:t>
            </a:r>
          </a:p>
          <a:p>
            <a:pPr marL="457200" marR="0" lvl="0" indent="0" fontAlgn="auto">
              <a:lnSpc>
                <a:spcPct val="90000"/>
              </a:lnSpc>
              <a:spcBef>
                <a:spcPts val="0"/>
              </a:spcBef>
              <a:spcAft>
                <a:spcPts val="600"/>
              </a:spcAft>
              <a:buClr>
                <a:schemeClr val="accent1"/>
              </a:buClr>
              <a:buSzTx/>
              <a:buFontTx/>
              <a:buNone/>
              <a:tabLst/>
              <a:defRPr/>
            </a:pPr>
            <a:r>
              <a:rPr kumimoji="0" lang="en-US" sz="2000" b="0" i="0" u="none" strike="noStrike" cap="none" spc="0" normalizeH="0" baseline="0" noProof="0" dirty="0">
                <a:ln>
                  <a:noFill/>
                </a:ln>
                <a:effectLst/>
                <a:uLnTx/>
                <a:uFillTx/>
              </a:rPr>
              <a:t>Boards are generally required to meet at least once a term or three times in an academic year.  The Scheme of Management will give more detail.</a:t>
            </a:r>
          </a:p>
          <a:p>
            <a:pPr marL="457200" marR="0" lvl="0" indent="0" fontAlgn="auto">
              <a:lnSpc>
                <a:spcPct val="90000"/>
              </a:lnSpc>
              <a:spcBef>
                <a:spcPts val="0"/>
              </a:spcBef>
              <a:spcAft>
                <a:spcPts val="600"/>
              </a:spcAft>
              <a:buClr>
                <a:schemeClr val="accent1"/>
              </a:buClr>
              <a:buSzTx/>
              <a:buFontTx/>
              <a:buNone/>
              <a:tabLst/>
              <a:defRPr/>
            </a:pPr>
            <a:r>
              <a:rPr kumimoji="0" lang="en-US" sz="2000" b="0" i="0" u="none" strike="noStrike" cap="none" spc="0" normalizeH="0" baseline="0" noProof="0" dirty="0">
                <a:ln>
                  <a:noFill/>
                </a:ln>
                <a:effectLst/>
                <a:uLnTx/>
                <a:uFillTx/>
              </a:rPr>
              <a:t> </a:t>
            </a:r>
          </a:p>
          <a:p>
            <a:pPr marL="457200" marR="0" lvl="0" indent="0" fontAlgn="auto">
              <a:lnSpc>
                <a:spcPct val="90000"/>
              </a:lnSpc>
              <a:spcBef>
                <a:spcPts val="0"/>
              </a:spcBef>
              <a:spcAft>
                <a:spcPts val="600"/>
              </a:spcAft>
              <a:buClr>
                <a:schemeClr val="accent1"/>
              </a:buClr>
              <a:buSzTx/>
              <a:buFontTx/>
              <a:buNone/>
              <a:tabLst/>
              <a:defRPr/>
            </a:pPr>
            <a:r>
              <a:rPr kumimoji="0" lang="en-US" sz="2000" b="0" i="0" u="none" strike="noStrike" cap="none" spc="0" normalizeH="0" baseline="0" noProof="0" dirty="0">
                <a:ln>
                  <a:noFill/>
                </a:ln>
                <a:effectLst/>
                <a:uLnTx/>
                <a:uFillTx/>
              </a:rPr>
              <a:t>Usually, at the beginning of the new year a schedule of meetings will be presented to the Board for approval. If you are on a committee such as finance, curriculum or safeguarding you will have additional meetings, perhaps once a term. </a:t>
            </a:r>
          </a:p>
          <a:p>
            <a:pPr marL="457200" marR="0" lvl="0" indent="0" fontAlgn="auto">
              <a:lnSpc>
                <a:spcPct val="90000"/>
              </a:lnSpc>
              <a:spcBef>
                <a:spcPts val="0"/>
              </a:spcBef>
              <a:spcAft>
                <a:spcPts val="600"/>
              </a:spcAft>
              <a:buClr>
                <a:schemeClr val="accent1"/>
              </a:buClr>
              <a:buSzTx/>
              <a:buFontTx/>
              <a:buNone/>
              <a:tabLst/>
              <a:defRPr/>
            </a:pPr>
            <a:endParaRPr kumimoji="0" lang="en-US" sz="2000" b="0" i="0" u="none" strike="noStrike" cap="none" spc="0" normalizeH="0" baseline="0" noProof="0" dirty="0">
              <a:ln>
                <a:noFill/>
              </a:ln>
              <a:effectLst/>
              <a:uLnTx/>
              <a:uFillTx/>
            </a:endParaRPr>
          </a:p>
          <a:p>
            <a:pPr marL="457200" marR="0" lvl="0" indent="0" fontAlgn="auto">
              <a:lnSpc>
                <a:spcPct val="90000"/>
              </a:lnSpc>
              <a:spcBef>
                <a:spcPts val="0"/>
              </a:spcBef>
              <a:spcAft>
                <a:spcPts val="600"/>
              </a:spcAft>
              <a:buClr>
                <a:schemeClr val="accent1"/>
              </a:buClr>
              <a:buSzTx/>
              <a:buFontTx/>
              <a:buNone/>
              <a:tabLst/>
              <a:defRPr/>
            </a:pPr>
            <a:r>
              <a:rPr kumimoji="0" lang="en-US" sz="2000" b="0" i="0" u="none" strike="noStrike" cap="none" spc="0" normalizeH="0" baseline="0" noProof="0" dirty="0">
                <a:ln>
                  <a:noFill/>
                </a:ln>
                <a:effectLst/>
                <a:uLnTx/>
                <a:uFillTx/>
              </a:rPr>
              <a:t>The other call on your time will be as a member of an interview panel to fill vacant staff positions. You will also be invited to school functions such as concerts, plays and prize day. The Chair of the Board of Governors will have a heavier time commitment.</a:t>
            </a:r>
          </a:p>
        </p:txBody>
      </p:sp>
      <p:pic>
        <p:nvPicPr>
          <p:cNvPr id="2" name="Picture 4" descr="Governing Bodies Association (NI) logo">
            <a:extLst>
              <a:ext uri="{FF2B5EF4-FFF2-40B4-BE49-F238E27FC236}">
                <a16:creationId xmlns:a16="http://schemas.microsoft.com/office/drawing/2014/main" id="{FF433621-C447-C787-87E3-C998201BC79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74073" y="179353"/>
            <a:ext cx="3484418" cy="9231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45656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B821C225-5C4D-4168-90AF-3D263D72CB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useBgFill="1">
        <p:nvSpPr>
          <p:cNvPr id="23" name="Rectangle 22">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BAE4AE7F-1E3D-4B76-9951-1075E8A2DDB4}"/>
              </a:ext>
            </a:extLst>
          </p:cNvPr>
          <p:cNvSpPr txBox="1"/>
          <p:nvPr/>
        </p:nvSpPr>
        <p:spPr>
          <a:xfrm>
            <a:off x="4951048" y="804333"/>
            <a:ext cx="6306003" cy="5249334"/>
          </a:xfrm>
          <a:prstGeom prst="rect">
            <a:avLst/>
          </a:prstGeom>
        </p:spPr>
        <p:txBody>
          <a:bodyPr vert="horz" lIns="45720" tIns="45720" rIns="45720" bIns="45720" rtlCol="0" anchor="ctr">
            <a:normAutofit/>
          </a:bodyPr>
          <a:lstStyle/>
          <a:p>
            <a:pPr marL="0" marR="0" lvl="0" indent="0" fontAlgn="auto">
              <a:lnSpc>
                <a:spcPct val="90000"/>
              </a:lnSpc>
              <a:spcBef>
                <a:spcPts val="0"/>
              </a:spcBef>
              <a:spcAft>
                <a:spcPts val="600"/>
              </a:spcAft>
              <a:buClr>
                <a:schemeClr val="accent1"/>
              </a:buClr>
              <a:buSzTx/>
              <a:buFontTx/>
              <a:buNone/>
              <a:tabLst/>
              <a:defRPr/>
            </a:pPr>
            <a:r>
              <a:rPr kumimoji="0" lang="en-US" b="1" i="0" u="none" strike="noStrike" cap="none" spc="0" normalizeH="0" baseline="0" noProof="0" dirty="0">
                <a:ln>
                  <a:noFill/>
                </a:ln>
                <a:effectLst/>
                <a:uLnTx/>
                <a:uFillTx/>
              </a:rPr>
              <a:t>	</a:t>
            </a:r>
            <a:r>
              <a:rPr kumimoji="0" lang="en-US" sz="2000" b="1" i="0" u="none" strike="noStrike" cap="none" spc="0" normalizeH="0" baseline="0" noProof="0" dirty="0">
                <a:ln>
                  <a:noFill/>
                </a:ln>
                <a:effectLst/>
                <a:uLnTx/>
                <a:uFillTx/>
              </a:rPr>
              <a:t>3. What is the main role and function of the Board 	of Governors?</a:t>
            </a:r>
          </a:p>
          <a:p>
            <a:pPr marL="0" marR="0" lvl="0" indent="0" fontAlgn="auto">
              <a:lnSpc>
                <a:spcPct val="90000"/>
              </a:lnSpc>
              <a:spcBef>
                <a:spcPts val="0"/>
              </a:spcBef>
              <a:spcAft>
                <a:spcPts val="600"/>
              </a:spcAft>
              <a:buClr>
                <a:schemeClr val="accent1"/>
              </a:buClr>
              <a:buSzTx/>
              <a:buFontTx/>
              <a:buNone/>
              <a:tabLst/>
              <a:defRPr/>
            </a:pPr>
            <a:endParaRPr kumimoji="0" lang="en-US" sz="2400" b="1" i="0" u="none" strike="noStrike" cap="none" spc="0" normalizeH="0" baseline="0" noProof="0" dirty="0">
              <a:ln>
                <a:noFill/>
              </a:ln>
              <a:effectLst/>
              <a:uLnTx/>
              <a:uFillTx/>
            </a:endParaRPr>
          </a:p>
          <a:p>
            <a:pPr marL="457200" marR="0" lvl="0" indent="0" fontAlgn="auto">
              <a:lnSpc>
                <a:spcPct val="90000"/>
              </a:lnSpc>
              <a:spcBef>
                <a:spcPts val="0"/>
              </a:spcBef>
              <a:spcAft>
                <a:spcPts val="600"/>
              </a:spcAft>
              <a:buClr>
                <a:schemeClr val="accent1"/>
              </a:buClr>
              <a:buSzTx/>
              <a:buFontTx/>
              <a:buNone/>
              <a:tabLst/>
              <a:defRPr/>
            </a:pPr>
            <a:r>
              <a:rPr kumimoji="0" lang="en-US" sz="2400" b="0" i="0" u="none" strike="noStrike" cap="none" spc="0" normalizeH="0" baseline="0" noProof="0" dirty="0">
                <a:ln>
                  <a:noFill/>
                </a:ln>
                <a:effectLst/>
                <a:uLnTx/>
                <a:uFillTx/>
              </a:rPr>
              <a:t>It is to set the strategic direction of the school based on an agreed vision. This requires the Board to sign off on key policies and plans and their implementation by the Principal. The Board is responsible for the setting of governance standards and the assurance of the educational and financial performance of the Voluntary Grammar school. </a:t>
            </a:r>
          </a:p>
        </p:txBody>
      </p:sp>
      <p:pic>
        <p:nvPicPr>
          <p:cNvPr id="2" name="Picture 4" descr="Governing Bodies Association (NI) logo">
            <a:extLst>
              <a:ext uri="{FF2B5EF4-FFF2-40B4-BE49-F238E27FC236}">
                <a16:creationId xmlns:a16="http://schemas.microsoft.com/office/drawing/2014/main" id="{D127A64A-E2D7-627F-D041-9118D27BE771}"/>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50787" y="236348"/>
            <a:ext cx="3952722" cy="10471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61518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B821C225-5C4D-4168-90AF-3D263D72CB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useBgFill="1">
        <p:nvSpPr>
          <p:cNvPr id="23" name="Rectangle 22">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BAE4AE7F-1E3D-4B76-9951-1075E8A2DDB4}"/>
              </a:ext>
            </a:extLst>
          </p:cNvPr>
          <p:cNvSpPr txBox="1"/>
          <p:nvPr/>
        </p:nvSpPr>
        <p:spPr>
          <a:xfrm>
            <a:off x="4951048" y="804333"/>
            <a:ext cx="6306003" cy="5249334"/>
          </a:xfrm>
          <a:prstGeom prst="rect">
            <a:avLst/>
          </a:prstGeom>
        </p:spPr>
        <p:txBody>
          <a:bodyPr vert="horz" lIns="45720" tIns="45720" rIns="45720" bIns="45720" rtlCol="0" anchor="ctr">
            <a:normAutofit/>
          </a:bodyPr>
          <a:lstStyle/>
          <a:p>
            <a:pPr marL="0" marR="0" lvl="0" indent="0" fontAlgn="auto">
              <a:lnSpc>
                <a:spcPct val="90000"/>
              </a:lnSpc>
              <a:spcBef>
                <a:spcPts val="0"/>
              </a:spcBef>
              <a:spcAft>
                <a:spcPts val="600"/>
              </a:spcAft>
              <a:buClr>
                <a:schemeClr val="accent1"/>
              </a:buClr>
              <a:buSzTx/>
              <a:buFontTx/>
              <a:buNone/>
              <a:tabLst/>
              <a:defRPr/>
            </a:pPr>
            <a:r>
              <a:rPr kumimoji="0" lang="en-US" sz="2000" b="1" i="0" u="none" strike="noStrike" cap="none" spc="0" normalizeH="0" baseline="0" noProof="0" dirty="0">
                <a:ln>
                  <a:noFill/>
                </a:ln>
                <a:effectLst/>
                <a:uLnTx/>
                <a:uFillTx/>
              </a:rPr>
              <a:t>	4. How long is my term of office as a Governor?</a:t>
            </a:r>
          </a:p>
          <a:p>
            <a:pPr marL="0" marR="0" lvl="0" indent="0" fontAlgn="auto">
              <a:lnSpc>
                <a:spcPct val="90000"/>
              </a:lnSpc>
              <a:spcBef>
                <a:spcPts val="0"/>
              </a:spcBef>
              <a:spcAft>
                <a:spcPts val="600"/>
              </a:spcAft>
              <a:buClr>
                <a:schemeClr val="accent1"/>
              </a:buClr>
              <a:buSzTx/>
              <a:buFontTx/>
              <a:buNone/>
              <a:tabLst/>
              <a:defRPr/>
            </a:pPr>
            <a:endParaRPr kumimoji="0" lang="en-US" sz="2000" b="1" i="0" u="none" strike="noStrike" cap="none" spc="0" normalizeH="0" baseline="0" noProof="0" dirty="0">
              <a:ln>
                <a:noFill/>
              </a:ln>
              <a:effectLst/>
              <a:uLnTx/>
              <a:uFillTx/>
            </a:endParaRPr>
          </a:p>
          <a:p>
            <a:pPr marL="457200" marR="0" lvl="0" indent="0" fontAlgn="auto">
              <a:lnSpc>
                <a:spcPct val="90000"/>
              </a:lnSpc>
              <a:spcBef>
                <a:spcPts val="0"/>
              </a:spcBef>
              <a:spcAft>
                <a:spcPts val="600"/>
              </a:spcAft>
              <a:buClr>
                <a:schemeClr val="accent1"/>
              </a:buClr>
              <a:buSzTx/>
              <a:buFontTx/>
              <a:buNone/>
              <a:tabLst/>
              <a:defRPr/>
            </a:pPr>
            <a:r>
              <a:rPr kumimoji="0" lang="en-US" sz="2000" b="0" i="0" u="none" strike="noStrike" cap="none" spc="0" normalizeH="0" baseline="0" noProof="0" dirty="0">
                <a:ln>
                  <a:noFill/>
                </a:ln>
                <a:effectLst/>
                <a:uLnTx/>
                <a:uFillTx/>
              </a:rPr>
              <a:t>The term of office of voting and co-opted governors is four years, except when a vacancy arises through resignation, the new governor appointed to fill that post will only serve the remainder of that four-year term of office.  Any voting or co-opted member of the board going out of office at the end of the four years may be re-appointed, unless they are disqualified or otherwise ineligible.  A voting member may remain in office until their successor is appointed.</a:t>
            </a:r>
          </a:p>
        </p:txBody>
      </p:sp>
      <p:pic>
        <p:nvPicPr>
          <p:cNvPr id="2" name="Picture 4" descr="Governing Bodies Association (NI) logo">
            <a:extLst>
              <a:ext uri="{FF2B5EF4-FFF2-40B4-BE49-F238E27FC236}">
                <a16:creationId xmlns:a16="http://schemas.microsoft.com/office/drawing/2014/main" id="{59A59EA9-2803-9452-B107-772837FE3288}"/>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87380" y="348757"/>
            <a:ext cx="4049581" cy="1072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12355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6" name="Straight Connector 15">
            <a:extLst>
              <a:ext uri="{FF2B5EF4-FFF2-40B4-BE49-F238E27FC236}">
                <a16:creationId xmlns:a16="http://schemas.microsoft.com/office/drawing/2014/main" id="{B821C225-5C4D-4168-90AF-3D263D72CB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useBgFill="1">
        <p:nvSpPr>
          <p:cNvPr id="18" name="Rectangle 1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BAE4AE7F-1E3D-4B76-9951-1075E8A2DDB4}"/>
              </a:ext>
            </a:extLst>
          </p:cNvPr>
          <p:cNvSpPr txBox="1"/>
          <p:nvPr/>
        </p:nvSpPr>
        <p:spPr>
          <a:xfrm>
            <a:off x="4951048" y="804333"/>
            <a:ext cx="6306003" cy="5249334"/>
          </a:xfrm>
          <a:prstGeom prst="rect">
            <a:avLst/>
          </a:prstGeom>
        </p:spPr>
        <p:txBody>
          <a:bodyPr vert="horz" lIns="45720" tIns="45720" rIns="45720" bIns="45720" rtlCol="0" anchor="ctr">
            <a:noAutofit/>
          </a:bodyPr>
          <a:lstStyle/>
          <a:p>
            <a:pPr marL="0" marR="0" lvl="0" indent="0" fontAlgn="auto">
              <a:lnSpc>
                <a:spcPct val="90000"/>
              </a:lnSpc>
              <a:spcBef>
                <a:spcPts val="0"/>
              </a:spcBef>
              <a:spcAft>
                <a:spcPts val="600"/>
              </a:spcAft>
              <a:buClr>
                <a:schemeClr val="accent1"/>
              </a:buClr>
              <a:buSzTx/>
              <a:buFontTx/>
              <a:buNone/>
              <a:tabLst/>
              <a:defRPr/>
            </a:pPr>
            <a:r>
              <a:rPr kumimoji="0" lang="en-US" sz="2000" b="1" i="0" u="none" strike="noStrike" cap="none" spc="0" normalizeH="0" baseline="0" noProof="0" dirty="0">
                <a:ln>
                  <a:noFill/>
                </a:ln>
                <a:effectLst/>
                <a:uLnTx/>
                <a:uFillTx/>
              </a:rPr>
              <a:t>5. What is the relationship between the Board and the Principal?</a:t>
            </a:r>
          </a:p>
          <a:p>
            <a:pPr marL="0" marR="0" lvl="0" indent="0" fontAlgn="auto">
              <a:lnSpc>
                <a:spcPct val="90000"/>
              </a:lnSpc>
              <a:spcBef>
                <a:spcPts val="0"/>
              </a:spcBef>
              <a:spcAft>
                <a:spcPts val="600"/>
              </a:spcAft>
              <a:buClr>
                <a:schemeClr val="accent1"/>
              </a:buClr>
              <a:buSzTx/>
              <a:buFontTx/>
              <a:buNone/>
              <a:tabLst/>
              <a:defRPr/>
            </a:pPr>
            <a:endParaRPr kumimoji="0" lang="en-US" sz="2000" b="1" i="0" u="none" strike="noStrike" cap="none" spc="0" normalizeH="0" baseline="0" noProof="0" dirty="0">
              <a:ln>
                <a:noFill/>
              </a:ln>
              <a:effectLst/>
              <a:uLnTx/>
              <a:uFillTx/>
            </a:endParaRPr>
          </a:p>
          <a:p>
            <a:pPr marL="0" marR="0" lvl="0" indent="0" fontAlgn="auto">
              <a:lnSpc>
                <a:spcPct val="90000"/>
              </a:lnSpc>
              <a:spcBef>
                <a:spcPts val="0"/>
              </a:spcBef>
              <a:spcAft>
                <a:spcPts val="600"/>
              </a:spcAft>
              <a:buClr>
                <a:schemeClr val="accent1"/>
              </a:buClr>
              <a:buSzTx/>
              <a:buFontTx/>
              <a:buNone/>
              <a:tabLst/>
              <a:defRPr/>
            </a:pPr>
            <a:r>
              <a:rPr kumimoji="0" lang="en-US" sz="2000" b="0" i="0" u="none" strike="noStrike" cap="none" spc="0" normalizeH="0" baseline="0" noProof="0" dirty="0">
                <a:ln>
                  <a:noFill/>
                </a:ln>
                <a:effectLst/>
                <a:uLnTx/>
                <a:uFillTx/>
              </a:rPr>
              <a:t>The Principal is responsible for the internal </a:t>
            </a:r>
            <a:r>
              <a:rPr kumimoji="0" lang="en-US" sz="2000" b="0" i="0" u="none" strike="noStrike" cap="none" spc="0" normalizeH="0" baseline="0" noProof="0" dirty="0" err="1">
                <a:ln>
                  <a:noFill/>
                </a:ln>
                <a:effectLst/>
                <a:uLnTx/>
                <a:uFillTx/>
              </a:rPr>
              <a:t>organisation</a:t>
            </a:r>
            <a:r>
              <a:rPr kumimoji="0" lang="en-US" sz="2000" b="0" i="0" u="none" strike="noStrike" cap="none" spc="0" normalizeH="0" baseline="0" noProof="0" dirty="0">
                <a:ln>
                  <a:noFill/>
                </a:ln>
                <a:effectLst/>
                <a:uLnTx/>
                <a:uFillTx/>
              </a:rPr>
              <a:t>, management and control of the school and for the implementation of the School Development Plan approved by the Board of Governors.  A governor should not be involved in the day-to-day running of the school.</a:t>
            </a:r>
          </a:p>
          <a:p>
            <a:pPr marL="0" marR="0" lvl="0" indent="0" fontAlgn="auto">
              <a:lnSpc>
                <a:spcPct val="90000"/>
              </a:lnSpc>
              <a:spcBef>
                <a:spcPts val="0"/>
              </a:spcBef>
              <a:spcAft>
                <a:spcPts val="600"/>
              </a:spcAft>
              <a:buClr>
                <a:schemeClr val="accent1"/>
              </a:buClr>
              <a:buSzTx/>
              <a:buFontTx/>
              <a:buNone/>
              <a:tabLst/>
              <a:defRPr/>
            </a:pPr>
            <a:r>
              <a:rPr kumimoji="0" lang="en-US" sz="2000" b="0" i="0" u="none" strike="noStrike" cap="none" spc="0" normalizeH="0" baseline="0" noProof="0" dirty="0">
                <a:ln>
                  <a:noFill/>
                </a:ln>
                <a:effectLst/>
                <a:uLnTx/>
                <a:uFillTx/>
              </a:rPr>
              <a:t>The Principal is the executive governor and should discuss all the main issues relating to the management and operation of the school with the Board of Governors.  The Board of Governors, acting as a critical friend, should offer support and constructive advice.  Governors can and should raise questions on the Principal’s proposals or recommendations.  They should where appropriate seek further information to enable them to make sound decisions on the basis of all the available facts.  They should be confident that the Principal is providing all the information that the Board requires to enable it to fulfil its statutory obligations effectively. A good working relationship between the Principal and the Board is essential for a successful school.</a:t>
            </a:r>
          </a:p>
        </p:txBody>
      </p:sp>
      <p:pic>
        <p:nvPicPr>
          <p:cNvPr id="2" name="Picture 4" descr="Governing Bodies Association (NI) logo">
            <a:extLst>
              <a:ext uri="{FF2B5EF4-FFF2-40B4-BE49-F238E27FC236}">
                <a16:creationId xmlns:a16="http://schemas.microsoft.com/office/drawing/2014/main" id="{51020580-49A1-6D37-F4A4-1FBBA565450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5083" y="307649"/>
            <a:ext cx="4252574" cy="11266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04305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54" name="Straight Connector 53">
            <a:extLst>
              <a:ext uri="{FF2B5EF4-FFF2-40B4-BE49-F238E27FC236}">
                <a16:creationId xmlns:a16="http://schemas.microsoft.com/office/drawing/2014/main" id="{B821C225-5C4D-4168-90AF-3D263D72CB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useBgFill="1">
        <p:nvSpPr>
          <p:cNvPr id="56" name="Rectangle 55">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BAE4AE7F-1E3D-4B76-9951-1075E8A2DDB4}"/>
              </a:ext>
            </a:extLst>
          </p:cNvPr>
          <p:cNvSpPr txBox="1"/>
          <p:nvPr/>
        </p:nvSpPr>
        <p:spPr>
          <a:xfrm>
            <a:off x="4951048" y="804333"/>
            <a:ext cx="6306003" cy="5249334"/>
          </a:xfrm>
          <a:prstGeom prst="rect">
            <a:avLst/>
          </a:prstGeom>
        </p:spPr>
        <p:txBody>
          <a:bodyPr vert="horz" lIns="45720" tIns="45720" rIns="45720" bIns="45720" rtlCol="0" anchor="ctr">
            <a:normAutofit/>
          </a:bodyPr>
          <a:lstStyle/>
          <a:p>
            <a:pPr marL="0" marR="0" lvl="0" indent="0" fontAlgn="auto">
              <a:lnSpc>
                <a:spcPct val="90000"/>
              </a:lnSpc>
              <a:spcBef>
                <a:spcPts val="0"/>
              </a:spcBef>
              <a:spcAft>
                <a:spcPts val="600"/>
              </a:spcAft>
              <a:buClr>
                <a:schemeClr val="accent1"/>
              </a:buClr>
              <a:buSzTx/>
              <a:buFontTx/>
              <a:buNone/>
              <a:tabLst/>
              <a:defRPr/>
            </a:pPr>
            <a:r>
              <a:rPr kumimoji="0" lang="en-US" sz="2000" b="1" i="0" u="none" strike="noStrike" cap="none" spc="0" normalizeH="0" baseline="0" noProof="0" dirty="0">
                <a:ln>
                  <a:noFill/>
                </a:ln>
                <a:effectLst/>
                <a:uLnTx/>
                <a:uFillTx/>
              </a:rPr>
              <a:t>6. What are the Board of Governors responsibilities regarding the school’s finances?</a:t>
            </a:r>
          </a:p>
          <a:p>
            <a:pPr marL="0" marR="0" lvl="0" indent="0" fontAlgn="auto">
              <a:lnSpc>
                <a:spcPct val="90000"/>
              </a:lnSpc>
              <a:spcBef>
                <a:spcPts val="0"/>
              </a:spcBef>
              <a:spcAft>
                <a:spcPts val="600"/>
              </a:spcAft>
              <a:buClr>
                <a:schemeClr val="accent1"/>
              </a:buClr>
              <a:buSzTx/>
              <a:buFontTx/>
              <a:buNone/>
              <a:tabLst/>
              <a:defRPr/>
            </a:pPr>
            <a:endParaRPr kumimoji="0" lang="en-US" sz="2000" b="1" i="0" u="none" strike="noStrike" cap="none" spc="0" normalizeH="0" baseline="0" noProof="0" dirty="0">
              <a:ln>
                <a:noFill/>
              </a:ln>
              <a:effectLst/>
              <a:uLnTx/>
              <a:uFillTx/>
            </a:endParaRPr>
          </a:p>
          <a:p>
            <a:pPr marL="0" marR="0" lvl="0" indent="0" fontAlgn="auto">
              <a:lnSpc>
                <a:spcPct val="90000"/>
              </a:lnSpc>
              <a:spcBef>
                <a:spcPts val="0"/>
              </a:spcBef>
              <a:spcAft>
                <a:spcPts val="600"/>
              </a:spcAft>
              <a:buClr>
                <a:schemeClr val="accent1"/>
              </a:buClr>
              <a:buSzTx/>
              <a:buFontTx/>
              <a:buNone/>
              <a:tabLst/>
              <a:defRPr/>
            </a:pPr>
            <a:r>
              <a:rPr kumimoji="0" lang="en-US" sz="2000" b="0" i="0" u="none" strike="noStrike" cap="none" spc="0" normalizeH="0" baseline="0" noProof="0" dirty="0">
                <a:ln>
                  <a:noFill/>
                </a:ln>
                <a:effectLst/>
                <a:uLnTx/>
                <a:uFillTx/>
              </a:rPr>
              <a:t>The role of the Board is to manage then school funds economically, efficiently and effectively for the purposes of the school in accordance with a Financial Memorandum published by the Education Authority. The Board must:</a:t>
            </a:r>
          </a:p>
          <a:p>
            <a:pPr marL="285750" marR="0" lvl="0" indent="-285750" fontAlgn="auto">
              <a:lnSpc>
                <a:spcPct val="90000"/>
              </a:lnSpc>
              <a:spcBef>
                <a:spcPts val="0"/>
              </a:spcBef>
              <a:spcAft>
                <a:spcPts val="600"/>
              </a:spcAft>
              <a:buClr>
                <a:schemeClr val="accent1"/>
              </a:buClr>
              <a:buSzTx/>
              <a:buFont typeface="Arial" panose="020B0604020202020204" pitchFamily="34" charset="0"/>
              <a:buChar char="•"/>
              <a:tabLst/>
              <a:defRPr/>
            </a:pPr>
            <a:r>
              <a:rPr kumimoji="0" lang="en-US" sz="2000" b="0" i="0" u="none" strike="noStrike" cap="none" spc="0" normalizeH="0" baseline="0" noProof="0" dirty="0">
                <a:ln>
                  <a:noFill/>
                </a:ln>
                <a:effectLst/>
                <a:uLnTx/>
                <a:uFillTx/>
              </a:rPr>
              <a:t>submit a three-year financial plan for the school,</a:t>
            </a:r>
          </a:p>
          <a:p>
            <a:pPr marL="285750" marR="0" lvl="0" indent="-285750" fontAlgn="auto">
              <a:lnSpc>
                <a:spcPct val="90000"/>
              </a:lnSpc>
              <a:spcBef>
                <a:spcPts val="0"/>
              </a:spcBef>
              <a:spcAft>
                <a:spcPts val="600"/>
              </a:spcAft>
              <a:buClr>
                <a:schemeClr val="accent1"/>
              </a:buClr>
              <a:buSzTx/>
              <a:buFont typeface="Arial" panose="020B0604020202020204" pitchFamily="34" charset="0"/>
              <a:buChar char="•"/>
              <a:tabLst/>
              <a:defRPr/>
            </a:pPr>
            <a:r>
              <a:rPr kumimoji="0" lang="en-US" sz="2000" b="0" i="0" u="none" strike="noStrike" cap="none" spc="0" normalizeH="0" baseline="0" noProof="0" dirty="0">
                <a:ln>
                  <a:noFill/>
                </a:ln>
                <a:effectLst/>
                <a:uLnTx/>
                <a:uFillTx/>
              </a:rPr>
              <a:t>contain expenditure within the annual budget approved for the school,</a:t>
            </a:r>
          </a:p>
          <a:p>
            <a:pPr marL="285750" marR="0" lvl="0" indent="-285750" fontAlgn="auto">
              <a:lnSpc>
                <a:spcPct val="90000"/>
              </a:lnSpc>
              <a:spcBef>
                <a:spcPts val="0"/>
              </a:spcBef>
              <a:spcAft>
                <a:spcPts val="600"/>
              </a:spcAft>
              <a:buClr>
                <a:schemeClr val="accent1"/>
              </a:buClr>
              <a:buSzTx/>
              <a:buFont typeface="Arial" panose="020B0604020202020204" pitchFamily="34" charset="0"/>
              <a:buChar char="•"/>
              <a:tabLst/>
              <a:defRPr/>
            </a:pPr>
            <a:r>
              <a:rPr kumimoji="0" lang="en-US" sz="2000" b="0" i="0" u="none" strike="noStrike" cap="none" spc="0" normalizeH="0" baseline="0" noProof="0" dirty="0">
                <a:ln>
                  <a:noFill/>
                </a:ln>
                <a:effectLst/>
                <a:uLnTx/>
                <a:uFillTx/>
              </a:rPr>
              <a:t>ensure that expenditure is monitored and controlled during the financial year.</a:t>
            </a:r>
          </a:p>
        </p:txBody>
      </p:sp>
      <p:pic>
        <p:nvPicPr>
          <p:cNvPr id="2" name="Picture 4" descr="Governing Bodies Association (NI) logo">
            <a:extLst>
              <a:ext uri="{FF2B5EF4-FFF2-40B4-BE49-F238E27FC236}">
                <a16:creationId xmlns:a16="http://schemas.microsoft.com/office/drawing/2014/main" id="{4C16F800-A4DB-FEC6-9AF7-582651478A5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70224" y="326571"/>
            <a:ext cx="3974363" cy="10529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19690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C8FD3-BC14-BC11-4C03-DBA5ACD2308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E1CB4A-9E05-B600-A631-7EABC5021BEF}"/>
              </a:ext>
            </a:extLst>
          </p:cNvPr>
          <p:cNvSpPr>
            <a:spLocks noGrp="1"/>
          </p:cNvSpPr>
          <p:nvPr>
            <p:ph idx="1"/>
          </p:nvPr>
        </p:nvSpPr>
        <p:spPr>
          <a:xfrm>
            <a:off x="1018391" y="971779"/>
            <a:ext cx="10155218" cy="3880773"/>
          </a:xfrm>
        </p:spPr>
        <p:txBody>
          <a:bodyPr>
            <a:no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3000" b="0" i="0" u="none" strike="noStrike" kern="1200" cap="none" spc="0" normalizeH="0" baseline="0" noProof="0" dirty="0">
                <a:ln>
                  <a:noFill/>
                </a:ln>
                <a:solidFill>
                  <a:prstClr val="black"/>
                </a:solidFill>
                <a:effectLst/>
                <a:uLnTx/>
                <a:uFillTx/>
                <a:latin typeface="Aptos" panose="02110004020202020204"/>
                <a:ea typeface="+mn-ea"/>
                <a:cs typeface="+mn-cs"/>
              </a:rPr>
              <a:t>To explore and increase understanding of the “Voluntary Principle”.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30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3000" b="0" i="0" u="none" strike="noStrike" kern="1200" cap="none" spc="0" normalizeH="0" baseline="0" noProof="0" dirty="0">
                <a:ln>
                  <a:noFill/>
                </a:ln>
                <a:solidFill>
                  <a:prstClr val="black"/>
                </a:solidFill>
                <a:effectLst/>
                <a:uLnTx/>
                <a:uFillTx/>
                <a:latin typeface="Aptos" panose="02110004020202020204"/>
                <a:ea typeface="+mn-ea"/>
                <a:cs typeface="+mn-cs"/>
              </a:rPr>
              <a:t>To become familiar with the role of the Governing Bodies Association (GBA) in relation to supporting effective and efficient governance in VG schools in Northern Ireland.</a:t>
            </a:r>
          </a:p>
          <a:p>
            <a:endParaRPr lang="en-GB" sz="2000" dirty="0"/>
          </a:p>
        </p:txBody>
      </p:sp>
      <p:pic>
        <p:nvPicPr>
          <p:cNvPr id="3074" name="Picture 2" descr="Governing Bodies Association (NI) logo">
            <a:extLst>
              <a:ext uri="{FF2B5EF4-FFF2-40B4-BE49-F238E27FC236}">
                <a16:creationId xmlns:a16="http://schemas.microsoft.com/office/drawing/2014/main" id="{84C41548-75BC-215F-B84B-8173BD042C5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12778" y="5293736"/>
            <a:ext cx="2552700" cy="676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97843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peech Bubble: Oval 3">
            <a:extLst>
              <a:ext uri="{FF2B5EF4-FFF2-40B4-BE49-F238E27FC236}">
                <a16:creationId xmlns:a16="http://schemas.microsoft.com/office/drawing/2014/main" id="{2B5ECEEB-77F7-9A68-78E5-7858803F7B05}"/>
              </a:ext>
            </a:extLst>
          </p:cNvPr>
          <p:cNvSpPr/>
          <p:nvPr/>
        </p:nvSpPr>
        <p:spPr>
          <a:xfrm>
            <a:off x="291233" y="1503745"/>
            <a:ext cx="3169228" cy="2928296"/>
          </a:xfrm>
          <a:prstGeom prst="wedgeEllipseCallout">
            <a:avLst>
              <a:gd name="adj1" fmla="val -37320"/>
              <a:gd name="adj2" fmla="val 85760"/>
            </a:avLst>
          </a:prstGeom>
          <a:gradFill flip="none" rotWithShape="1">
            <a:gsLst>
              <a:gs pos="88000">
                <a:srgbClr val="5D99A3"/>
              </a:gs>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t>
            </a:r>
            <a:r>
              <a:rPr lang="en-GB" b="1" dirty="0">
                <a:solidFill>
                  <a:schemeClr val="tx1"/>
                </a:solidFill>
              </a:rPr>
              <a:t>Transparent and open leadership is essential for a board to function effectively, ensuring governors can provide the necessary support.”</a:t>
            </a:r>
          </a:p>
        </p:txBody>
      </p:sp>
      <p:sp>
        <p:nvSpPr>
          <p:cNvPr id="6" name="Speech Bubble: Oval 5">
            <a:extLst>
              <a:ext uri="{FF2B5EF4-FFF2-40B4-BE49-F238E27FC236}">
                <a16:creationId xmlns:a16="http://schemas.microsoft.com/office/drawing/2014/main" id="{2F87048E-3811-8EE5-C8F6-E7CB760C2649}"/>
              </a:ext>
            </a:extLst>
          </p:cNvPr>
          <p:cNvSpPr/>
          <p:nvPr/>
        </p:nvSpPr>
        <p:spPr>
          <a:xfrm>
            <a:off x="1643140" y="4432041"/>
            <a:ext cx="5066004" cy="2214078"/>
          </a:xfrm>
          <a:prstGeom prst="wedgeEllipseCallout">
            <a:avLst>
              <a:gd name="adj1" fmla="val 54231"/>
              <a:gd name="adj2" fmla="val 49857"/>
            </a:avLst>
          </a:prstGeom>
          <a:gradFill flip="none" rotWithShape="1">
            <a:gsLst>
              <a:gs pos="0">
                <a:srgbClr val="5D99A3"/>
              </a:gs>
              <a:gs pos="100000">
                <a:schemeClr val="accent2">
                  <a:lumMod val="0"/>
                  <a:lumOff val="100000"/>
                </a:schemeClr>
              </a:gs>
              <a:gs pos="100000">
                <a:schemeClr val="accent2">
                  <a:lumMod val="100000"/>
                </a:schemeClr>
              </a:gs>
            </a:gsLst>
            <a:path path="circle">
              <a:fillToRect l="50000" t="-80000" r="50000" b="180000"/>
            </a:path>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i="1" dirty="0">
                <a:solidFill>
                  <a:schemeClr val="tx1"/>
                </a:solidFill>
              </a:rPr>
              <a:t>“I believe that Governors can make an important contribution to the educational offering in schools and provide support to the highly demanding role of Principal.”</a:t>
            </a:r>
            <a:r>
              <a:rPr lang="en-GB" dirty="0">
                <a:solidFill>
                  <a:schemeClr val="tx1"/>
                </a:solidFill>
              </a:rPr>
              <a:t> </a:t>
            </a:r>
          </a:p>
        </p:txBody>
      </p:sp>
      <p:sp>
        <p:nvSpPr>
          <p:cNvPr id="7" name="Speech Bubble: Oval 6">
            <a:extLst>
              <a:ext uri="{FF2B5EF4-FFF2-40B4-BE49-F238E27FC236}">
                <a16:creationId xmlns:a16="http://schemas.microsoft.com/office/drawing/2014/main" id="{5F6D7805-C99F-6877-C446-43B634D5F330}"/>
              </a:ext>
            </a:extLst>
          </p:cNvPr>
          <p:cNvSpPr/>
          <p:nvPr/>
        </p:nvSpPr>
        <p:spPr>
          <a:xfrm>
            <a:off x="7492343" y="4315164"/>
            <a:ext cx="4408424" cy="2078182"/>
          </a:xfrm>
          <a:prstGeom prst="wedgeEllipseCallout">
            <a:avLst/>
          </a:prstGeom>
          <a:gradFill flip="none" rotWithShape="1">
            <a:gsLst>
              <a:gs pos="91000">
                <a:srgbClr val="5D99A3"/>
              </a:gs>
              <a:gs pos="35000">
                <a:schemeClr val="accent2">
                  <a:lumMod val="0"/>
                  <a:lumOff val="100000"/>
                </a:schemeClr>
              </a:gs>
              <a:gs pos="100000">
                <a:schemeClr val="accent2">
                  <a:lumMod val="100000"/>
                </a:schemeClr>
              </a:gs>
            </a:gsLst>
            <a:path path="circle">
              <a:fillToRect l="50000" t="-80000" r="50000" b="180000"/>
            </a:path>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“The ability to give back to the community while positively influencing school policies and operations creates a deep sense of fulfilment.”</a:t>
            </a:r>
          </a:p>
        </p:txBody>
      </p:sp>
      <p:sp>
        <p:nvSpPr>
          <p:cNvPr id="9" name="Speech Bubble: Oval 8">
            <a:extLst>
              <a:ext uri="{FF2B5EF4-FFF2-40B4-BE49-F238E27FC236}">
                <a16:creationId xmlns:a16="http://schemas.microsoft.com/office/drawing/2014/main" id="{82C315C4-BE16-0F31-1D62-34473FF21142}"/>
              </a:ext>
            </a:extLst>
          </p:cNvPr>
          <p:cNvSpPr/>
          <p:nvPr/>
        </p:nvSpPr>
        <p:spPr>
          <a:xfrm>
            <a:off x="4082178" y="1503745"/>
            <a:ext cx="4524878" cy="2782435"/>
          </a:xfrm>
          <a:prstGeom prst="wedgeEllipseCallout">
            <a:avLst>
              <a:gd name="adj1" fmla="val 101858"/>
              <a:gd name="adj2" fmla="val 36409"/>
            </a:avLst>
          </a:prstGeom>
          <a:gradFill flip="none" rotWithShape="1">
            <a:gsLst>
              <a:gs pos="17000">
                <a:srgbClr val="5D99A3"/>
              </a:gs>
              <a:gs pos="80000">
                <a:schemeClr val="accent2">
                  <a:lumMod val="0"/>
                  <a:lumOff val="100000"/>
                </a:schemeClr>
              </a:gs>
              <a:gs pos="100000">
                <a:schemeClr val="accent2">
                  <a:lumMod val="100000"/>
                </a:schemeClr>
              </a:gs>
            </a:gsLst>
            <a:path path="circle">
              <a:fillToRect l="50000" t="-80000" r="50000" b="180000"/>
            </a:path>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“The friendships formed with fellow governors and school staff add to the rewarding nature of the role, making it a personally enriching experience.”</a:t>
            </a:r>
          </a:p>
        </p:txBody>
      </p:sp>
      <p:sp>
        <p:nvSpPr>
          <p:cNvPr id="11" name="TextBox 10">
            <a:extLst>
              <a:ext uri="{FF2B5EF4-FFF2-40B4-BE49-F238E27FC236}">
                <a16:creationId xmlns:a16="http://schemas.microsoft.com/office/drawing/2014/main" id="{0A3CF236-B2FF-AE15-2D8E-ECDD9A8B7182}"/>
              </a:ext>
            </a:extLst>
          </p:cNvPr>
          <p:cNvSpPr txBox="1"/>
          <p:nvPr/>
        </p:nvSpPr>
        <p:spPr>
          <a:xfrm>
            <a:off x="494522" y="307910"/>
            <a:ext cx="7376482" cy="1077218"/>
          </a:xfrm>
          <a:prstGeom prst="rect">
            <a:avLst/>
          </a:prstGeom>
          <a:noFill/>
        </p:spPr>
        <p:txBody>
          <a:bodyPr wrap="square" rtlCol="0">
            <a:spAutoFit/>
          </a:bodyPr>
          <a:lstStyle/>
          <a:p>
            <a:r>
              <a:rPr lang="en-GB" sz="3200" dirty="0"/>
              <a:t>What our Governors say:</a:t>
            </a:r>
          </a:p>
          <a:p>
            <a:r>
              <a:rPr lang="en-GB" sz="3200" dirty="0"/>
              <a:t>(Source: GBA Governor Survey 2025)</a:t>
            </a:r>
          </a:p>
        </p:txBody>
      </p:sp>
      <p:pic>
        <p:nvPicPr>
          <p:cNvPr id="2052" name="Picture 4" descr="Governing Bodies Association (NI) logo">
            <a:extLst>
              <a:ext uri="{FF2B5EF4-FFF2-40B4-BE49-F238E27FC236}">
                <a16:creationId xmlns:a16="http://schemas.microsoft.com/office/drawing/2014/main" id="{6CF8A1D9-8493-994C-FE25-6BB95C1AB8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1121" y="403028"/>
            <a:ext cx="3348043" cy="8869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76046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Governing Bodies Association (NI) logo">
            <a:extLst>
              <a:ext uri="{FF2B5EF4-FFF2-40B4-BE49-F238E27FC236}">
                <a16:creationId xmlns:a16="http://schemas.microsoft.com/office/drawing/2014/main" id="{043BE40B-5ADF-BC87-49AD-7EC4EF2E3659}"/>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499109" y="5548893"/>
            <a:ext cx="3240662" cy="85853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21E6C1DF-D934-70AB-DB91-3D286DF85CA8}"/>
              </a:ext>
            </a:extLst>
          </p:cNvPr>
          <p:cNvSpPr txBox="1"/>
          <p:nvPr/>
        </p:nvSpPr>
        <p:spPr>
          <a:xfrm>
            <a:off x="616226" y="728870"/>
            <a:ext cx="10204174" cy="5078313"/>
          </a:xfrm>
          <a:prstGeom prst="rect">
            <a:avLst/>
          </a:prstGeom>
          <a:noFill/>
        </p:spPr>
        <p:txBody>
          <a:bodyPr wrap="square" rtlCol="0">
            <a:spAutoFit/>
          </a:bodyPr>
          <a:lstStyle/>
          <a:p>
            <a:pPr marL="285750" indent="-285750">
              <a:buFont typeface="Arial" panose="020B0604020202020204" pitchFamily="34" charset="0"/>
              <a:buChar char="•"/>
            </a:pPr>
            <a:r>
              <a:rPr lang="en-GB" sz="2400" dirty="0">
                <a:solidFill>
                  <a:srgbClr val="000000"/>
                </a:solidFill>
                <a:latin typeface="Tw Cen MT" panose="020B0602020104020603" pitchFamily="34" charset="0"/>
              </a:rPr>
              <a:t>Welcome to this introductory online training module and congratulations on your new role.</a:t>
            </a:r>
          </a:p>
          <a:p>
            <a:pPr marL="285750" indent="-285750">
              <a:buFont typeface="Arial" panose="020B0604020202020204" pitchFamily="34" charset="0"/>
              <a:buChar char="•"/>
            </a:pPr>
            <a:endParaRPr lang="en-GB" sz="2400" dirty="0">
              <a:solidFill>
                <a:srgbClr val="000000"/>
              </a:solidFill>
              <a:latin typeface="Tw Cen MT" panose="020B0602020104020603" pitchFamily="34" charset="0"/>
            </a:endParaRPr>
          </a:p>
          <a:p>
            <a:pPr marL="285750" indent="-285750">
              <a:buFont typeface="Arial" panose="020B0604020202020204" pitchFamily="34" charset="0"/>
              <a:buChar char="•"/>
            </a:pPr>
            <a:r>
              <a:rPr lang="en-GB" sz="2400" dirty="0">
                <a:solidFill>
                  <a:srgbClr val="000000"/>
                </a:solidFill>
                <a:latin typeface="Tw Cen MT" panose="020B0602020104020603" pitchFamily="34" charset="0"/>
              </a:rPr>
              <a:t>Please note that this presentation covers information </a:t>
            </a:r>
            <a:r>
              <a:rPr lang="en-GB" sz="2400" b="1" dirty="0">
                <a:solidFill>
                  <a:srgbClr val="000000"/>
                </a:solidFill>
                <a:latin typeface="Tw Cen MT" panose="020B0602020104020603" pitchFamily="34" charset="0"/>
              </a:rPr>
              <a:t>specific to Voluntary Grammar Schools</a:t>
            </a:r>
            <a:r>
              <a:rPr lang="en-GB" sz="2400" dirty="0">
                <a:solidFill>
                  <a:srgbClr val="000000"/>
                </a:solidFill>
                <a:latin typeface="Tw Cen MT" panose="020B0602020104020603" pitchFamily="34" charset="0"/>
              </a:rPr>
              <a:t>.</a:t>
            </a:r>
          </a:p>
          <a:p>
            <a:pPr marL="285750" indent="-285750">
              <a:buFont typeface="Arial" panose="020B0604020202020204" pitchFamily="34" charset="0"/>
              <a:buChar char="•"/>
            </a:pPr>
            <a:endParaRPr lang="en-GB" sz="2400" dirty="0">
              <a:solidFill>
                <a:srgbClr val="000000"/>
              </a:solidFill>
              <a:latin typeface="Tw Cen MT" panose="020B0602020104020603" pitchFamily="34" charset="0"/>
            </a:endParaRPr>
          </a:p>
          <a:p>
            <a:pPr marL="285750" indent="-285750">
              <a:buFont typeface="Arial" panose="020B0604020202020204" pitchFamily="34" charset="0"/>
              <a:buChar char="•"/>
            </a:pPr>
            <a:r>
              <a:rPr lang="en-GB" sz="2400" dirty="0">
                <a:solidFill>
                  <a:srgbClr val="000000"/>
                </a:solidFill>
                <a:latin typeface="Tw Cen MT" panose="020B0602020104020603" pitchFamily="34" charset="0"/>
              </a:rPr>
              <a:t>The Education Authority’s training portal contains </a:t>
            </a:r>
            <a:r>
              <a:rPr lang="en-GB" sz="2400" b="1" dirty="0">
                <a:solidFill>
                  <a:srgbClr val="000000"/>
                </a:solidFill>
                <a:latin typeface="Tw Cen MT" panose="020B0602020104020603" pitchFamily="34" charset="0"/>
              </a:rPr>
              <a:t>general induction material </a:t>
            </a:r>
            <a:r>
              <a:rPr lang="en-GB" sz="2400" dirty="0">
                <a:solidFill>
                  <a:srgbClr val="000000"/>
                </a:solidFill>
                <a:latin typeface="Tw Cen MT" panose="020B0602020104020603" pitchFamily="34" charset="0"/>
              </a:rPr>
              <a:t>applicable to all schools.</a:t>
            </a:r>
          </a:p>
          <a:p>
            <a:pPr marL="285750" indent="-285750">
              <a:buFont typeface="Arial" panose="020B0604020202020204" pitchFamily="34" charset="0"/>
              <a:buChar char="•"/>
            </a:pPr>
            <a:endParaRPr lang="en-GB" sz="2400" dirty="0">
              <a:solidFill>
                <a:srgbClr val="000000"/>
              </a:solidFill>
              <a:latin typeface="Tw Cen MT" panose="020B0602020104020603" pitchFamily="34" charset="0"/>
            </a:endParaRPr>
          </a:p>
          <a:p>
            <a:pPr marL="285750" indent="-285750">
              <a:buFont typeface="Arial" panose="020B0604020202020204" pitchFamily="34" charset="0"/>
              <a:buChar char="•"/>
            </a:pPr>
            <a:r>
              <a:rPr lang="en-GB" sz="2400" dirty="0">
                <a:solidFill>
                  <a:srgbClr val="000000"/>
                </a:solidFill>
                <a:latin typeface="Tw Cen MT" panose="020B0602020104020603" pitchFamily="34" charset="0"/>
              </a:rPr>
              <a:t>You can also consult the Department of Education’s “</a:t>
            </a:r>
            <a:r>
              <a:rPr lang="en-GB" sz="2400" b="1" dirty="0">
                <a:latin typeface="Tw Cen MT" panose="020B0602020104020603" pitchFamily="34" charset="0"/>
                <a:hlinkClick r:id="rId3">
                  <a:extLst>
                    <a:ext uri="{A12FA001-AC4F-418D-AE19-62706E023703}">
                      <ahyp:hlinkClr xmlns:ahyp="http://schemas.microsoft.com/office/drawing/2018/hyperlinkcolor" val="tx"/>
                    </a:ext>
                  </a:extLst>
                </a:hlinkClick>
              </a:rPr>
              <a:t>The Governor Guide</a:t>
            </a:r>
            <a:r>
              <a:rPr lang="en-GB" sz="2400" dirty="0">
                <a:solidFill>
                  <a:srgbClr val="000000"/>
                </a:solidFill>
                <a:latin typeface="Tw Cen MT" panose="020B0602020104020603" pitchFamily="34" charset="0"/>
              </a:rPr>
              <a:t>” which provides comprehensive coverage of statutory duties as well as a guide to the roles and responsibilities of all governs in all NI schools. </a:t>
            </a:r>
          </a:p>
          <a:p>
            <a:pPr marL="285750" indent="-285750">
              <a:buFont typeface="Arial" panose="020B0604020202020204" pitchFamily="34" charset="0"/>
              <a:buChar char="•"/>
            </a:pPr>
            <a:endParaRPr lang="en-GB" dirty="0">
              <a:solidFill>
                <a:srgbClr val="000000"/>
              </a:solidFill>
            </a:endParaRPr>
          </a:p>
          <a:p>
            <a:pPr marL="285750" indent="-285750">
              <a:buFont typeface="Arial" panose="020B0604020202020204" pitchFamily="34" charset="0"/>
              <a:buChar char="•"/>
            </a:pPr>
            <a:endParaRPr lang="en-GB" dirty="0">
              <a:solidFill>
                <a:srgbClr val="000000"/>
              </a:solidFill>
            </a:endParaRPr>
          </a:p>
        </p:txBody>
      </p:sp>
    </p:spTree>
    <p:extLst>
      <p:ext uri="{BB962C8B-B14F-4D97-AF65-F5344CB8AC3E}">
        <p14:creationId xmlns:p14="http://schemas.microsoft.com/office/powerpoint/2010/main" val="322706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F323114-DDF7-C5CB-D384-163E030AC9EF}"/>
              </a:ext>
            </a:extLst>
          </p:cNvPr>
          <p:cNvSpPr txBox="1"/>
          <p:nvPr/>
        </p:nvSpPr>
        <p:spPr>
          <a:xfrm>
            <a:off x="1024128" y="585216"/>
            <a:ext cx="5902061" cy="1499616"/>
          </a:xfrm>
          <a:prstGeom prst="rect">
            <a:avLst/>
          </a:prstGeom>
        </p:spPr>
        <p:txBody>
          <a:bodyPr vert="horz" lIns="91440" tIns="45720" rIns="91440" bIns="45720" rtlCol="0" anchor="ctr">
            <a:normAutofit/>
          </a:bodyPr>
          <a:lstStyle/>
          <a:p>
            <a:pPr marL="0" marR="0" lvl="0" indent="0" fontAlgn="auto">
              <a:lnSpc>
                <a:spcPct val="80000"/>
              </a:lnSpc>
              <a:spcBef>
                <a:spcPct val="0"/>
              </a:spcBef>
              <a:spcAft>
                <a:spcPts val="600"/>
              </a:spcAft>
              <a:buClrTx/>
              <a:buSzTx/>
              <a:tabLst/>
              <a:defRPr/>
            </a:pPr>
            <a:r>
              <a:rPr kumimoji="0" lang="en-US" sz="5000" b="0" i="0" u="none" strike="noStrike" cap="all" spc="100" normalizeH="0" noProof="0" dirty="0">
                <a:ln>
                  <a:noFill/>
                </a:ln>
                <a:solidFill>
                  <a:srgbClr val="000000"/>
                </a:solidFill>
                <a:effectLst/>
                <a:uLnTx/>
                <a:uFillTx/>
                <a:latin typeface="+mj-lt"/>
                <a:ea typeface="+mj-ea"/>
                <a:cs typeface="+mj-cs"/>
              </a:rPr>
              <a:t>Governance: Overarching Principles </a:t>
            </a:r>
          </a:p>
        </p:txBody>
      </p:sp>
      <p:sp>
        <p:nvSpPr>
          <p:cNvPr id="7" name="TextBox 6">
            <a:extLst>
              <a:ext uri="{FF2B5EF4-FFF2-40B4-BE49-F238E27FC236}">
                <a16:creationId xmlns:a16="http://schemas.microsoft.com/office/drawing/2014/main" id="{23F3C9A7-F326-82E3-C3A9-98914D4FA143}"/>
              </a:ext>
            </a:extLst>
          </p:cNvPr>
          <p:cNvSpPr txBox="1"/>
          <p:nvPr/>
        </p:nvSpPr>
        <p:spPr>
          <a:xfrm>
            <a:off x="1024128" y="2286000"/>
            <a:ext cx="5902061" cy="3931920"/>
          </a:xfrm>
          <a:prstGeom prst="rect">
            <a:avLst/>
          </a:prstGeom>
        </p:spPr>
        <p:txBody>
          <a:bodyPr vert="horz" lIns="45720" tIns="45720" rIns="45720" bIns="45720" rtlCol="0">
            <a:normAutofit/>
          </a:bodyPr>
          <a:lstStyle/>
          <a:p>
            <a:pPr marL="0" marR="0" lvl="0" indent="0" fontAlgn="auto">
              <a:lnSpc>
                <a:spcPct val="90000"/>
              </a:lnSpc>
              <a:spcBef>
                <a:spcPts val="0"/>
              </a:spcBef>
              <a:spcAft>
                <a:spcPts val="600"/>
              </a:spcAft>
              <a:buClr>
                <a:schemeClr val="accent1"/>
              </a:buClr>
              <a:buSzTx/>
              <a:buFontTx/>
              <a:buNone/>
              <a:tabLst/>
              <a:defRPr/>
            </a:pPr>
            <a:r>
              <a:rPr kumimoji="0" lang="en-US" sz="2000" b="0" i="0" u="none" strike="noStrike" cap="none" spc="0" normalizeH="0" baseline="0" noProof="0" dirty="0">
                <a:ln>
                  <a:noFill/>
                </a:ln>
                <a:solidFill>
                  <a:srgbClr val="000000"/>
                </a:solidFill>
                <a:effectLst/>
                <a:uLnTx/>
                <a:uFillTx/>
              </a:rPr>
              <a:t>The seven principles of public life, referred to as the </a:t>
            </a:r>
            <a:r>
              <a:rPr kumimoji="0" lang="en-US" sz="2000" b="1" i="1" u="none" strike="noStrike" cap="none" spc="0" normalizeH="0" baseline="0" noProof="0" dirty="0">
                <a:ln>
                  <a:noFill/>
                </a:ln>
                <a:solidFill>
                  <a:srgbClr val="000000"/>
                </a:solidFill>
                <a:effectLst/>
                <a:uLnTx/>
                <a:uFillTx/>
              </a:rPr>
              <a:t>Nolan Principles</a:t>
            </a:r>
            <a:r>
              <a:rPr kumimoji="0" lang="en-US" sz="2000" b="0" i="0" u="none" strike="noStrike" cap="none" spc="0" normalizeH="0" baseline="0" noProof="0" dirty="0">
                <a:ln>
                  <a:noFill/>
                </a:ln>
                <a:solidFill>
                  <a:srgbClr val="000000"/>
                </a:solidFill>
                <a:effectLst/>
                <a:uLnTx/>
                <a:uFillTx/>
              </a:rPr>
              <a:t>, are at the core of good governance for any public </a:t>
            </a:r>
            <a:r>
              <a:rPr kumimoji="0" lang="en-US" sz="2000" b="0" i="0" u="none" strike="noStrike" cap="none" spc="0" normalizeH="0" baseline="0" noProof="0" dirty="0" err="1">
                <a:ln>
                  <a:noFill/>
                </a:ln>
                <a:solidFill>
                  <a:srgbClr val="000000"/>
                </a:solidFill>
                <a:effectLst/>
                <a:uLnTx/>
                <a:uFillTx/>
              </a:rPr>
              <a:t>organisation</a:t>
            </a:r>
            <a:r>
              <a:rPr kumimoji="0" lang="en-US" sz="2000" b="0" i="0" u="none" strike="noStrike" cap="none" spc="0" normalizeH="0" baseline="0" noProof="0" dirty="0">
                <a:ln>
                  <a:noFill/>
                </a:ln>
                <a:solidFill>
                  <a:srgbClr val="000000"/>
                </a:solidFill>
                <a:effectLst/>
                <a:uLnTx/>
                <a:uFillTx/>
              </a:rPr>
              <a:t> or body and are set out in this slide. As school governors are accountable for public money and ensuring the best outcomes for pupils, every governor should act in accordance with these principles.</a:t>
            </a:r>
          </a:p>
          <a:p>
            <a:pPr marL="0" marR="0" lvl="0" indent="0" fontAlgn="auto">
              <a:lnSpc>
                <a:spcPct val="90000"/>
              </a:lnSpc>
              <a:spcBef>
                <a:spcPts val="0"/>
              </a:spcBef>
              <a:spcAft>
                <a:spcPts val="600"/>
              </a:spcAft>
              <a:buClr>
                <a:schemeClr val="accent1"/>
              </a:buClr>
              <a:buSzTx/>
              <a:buFontTx/>
              <a:buNone/>
              <a:tabLst/>
              <a:defRPr/>
            </a:pPr>
            <a:endParaRPr kumimoji="0" lang="en-US" sz="2000" b="0" i="0" u="none" strike="noStrike" cap="none" spc="0" normalizeH="0" baseline="0" noProof="0" dirty="0">
              <a:ln>
                <a:noFill/>
              </a:ln>
              <a:solidFill>
                <a:srgbClr val="000000"/>
              </a:solidFill>
              <a:effectLst/>
              <a:uLnTx/>
              <a:uFillTx/>
            </a:endParaRPr>
          </a:p>
          <a:p>
            <a:pPr marL="0" marR="0" lvl="0" indent="0" fontAlgn="auto">
              <a:lnSpc>
                <a:spcPct val="90000"/>
              </a:lnSpc>
              <a:spcBef>
                <a:spcPts val="0"/>
              </a:spcBef>
              <a:spcAft>
                <a:spcPts val="600"/>
              </a:spcAft>
              <a:buClr>
                <a:schemeClr val="accent1"/>
              </a:buClr>
              <a:buSzTx/>
              <a:buFontTx/>
              <a:buNone/>
              <a:tabLst/>
              <a:defRPr/>
            </a:pPr>
            <a:r>
              <a:rPr kumimoji="0" lang="en-US" sz="2000" b="0" i="0" u="none" strike="noStrike" cap="none" spc="0" normalizeH="0" baseline="0" noProof="0" dirty="0">
                <a:ln>
                  <a:noFill/>
                </a:ln>
                <a:solidFill>
                  <a:srgbClr val="000000"/>
                </a:solidFill>
                <a:effectLst/>
                <a:uLnTx/>
                <a:uFillTx/>
              </a:rPr>
              <a:t>One way to raise awareness of the Nolan Principles is to incorporate the principles in a school governor code of conduct which would be distributed to, and signed by, governors annually. This will demonstrate governors’ commitment to high ethical values and increase credibility with stakeholders.</a:t>
            </a:r>
          </a:p>
        </p:txBody>
      </p:sp>
      <p:pic>
        <p:nvPicPr>
          <p:cNvPr id="8" name="Content Placeholder 4">
            <a:extLst>
              <a:ext uri="{FF2B5EF4-FFF2-40B4-BE49-F238E27FC236}">
                <a16:creationId xmlns:a16="http://schemas.microsoft.com/office/drawing/2014/main" id="{E67B09F8-F865-4682-B731-882841AAE9FE}"/>
              </a:ext>
            </a:extLst>
          </p:cNvPr>
          <p:cNvPicPr>
            <a:picLocks noChangeAspect="1"/>
          </p:cNvPicPr>
          <p:nvPr/>
        </p:nvPicPr>
        <p:blipFill>
          <a:blip r:embed="rId2"/>
          <a:stretch>
            <a:fillRect/>
          </a:stretch>
        </p:blipFill>
        <p:spPr>
          <a:xfrm>
            <a:off x="7076660" y="224557"/>
            <a:ext cx="5037319" cy="6520800"/>
          </a:xfrm>
          <a:prstGeom prst="rect">
            <a:avLst/>
          </a:prstGeom>
        </p:spPr>
      </p:pic>
    </p:spTree>
    <p:extLst>
      <p:ext uri="{BB962C8B-B14F-4D97-AF65-F5344CB8AC3E}">
        <p14:creationId xmlns:p14="http://schemas.microsoft.com/office/powerpoint/2010/main" val="36811656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EBC63-BFB9-4289-AA92-77615EDB45E0}"/>
              </a:ext>
            </a:extLst>
          </p:cNvPr>
          <p:cNvSpPr>
            <a:spLocks noGrp="1"/>
          </p:cNvSpPr>
          <p:nvPr>
            <p:ph type="title"/>
          </p:nvPr>
        </p:nvSpPr>
        <p:spPr>
          <a:xfrm>
            <a:off x="1797666" y="197297"/>
            <a:ext cx="8596668" cy="1199191"/>
          </a:xfrm>
        </p:spPr>
        <p:txBody>
          <a:bodyPr>
            <a:normAutofit fontScale="90000"/>
          </a:bodyPr>
          <a:lstStyle/>
          <a:p>
            <a:pPr algn="ctr"/>
            <a:r>
              <a:rPr lang="en-GB" b="1" dirty="0">
                <a:solidFill>
                  <a:srgbClr val="5D99A3"/>
                </a:solidFill>
              </a:rPr>
              <a:t>The Northern Ireland Education System</a:t>
            </a:r>
          </a:p>
        </p:txBody>
      </p:sp>
      <p:graphicFrame>
        <p:nvGraphicFramePr>
          <p:cNvPr id="4" name="Table 4">
            <a:extLst>
              <a:ext uri="{FF2B5EF4-FFF2-40B4-BE49-F238E27FC236}">
                <a16:creationId xmlns:a16="http://schemas.microsoft.com/office/drawing/2014/main" id="{68051CB8-A15D-48A7-9DD5-0317AC11730A}"/>
              </a:ext>
            </a:extLst>
          </p:cNvPr>
          <p:cNvGraphicFramePr>
            <a:graphicFrameLocks noGrp="1"/>
          </p:cNvGraphicFramePr>
          <p:nvPr>
            <p:ph idx="1"/>
            <p:extLst>
              <p:ext uri="{D42A27DB-BD31-4B8C-83A1-F6EECF244321}">
                <p14:modId xmlns:p14="http://schemas.microsoft.com/office/powerpoint/2010/main" val="1129911640"/>
              </p:ext>
            </p:extLst>
          </p:nvPr>
        </p:nvGraphicFramePr>
        <p:xfrm>
          <a:off x="1489772" y="1676406"/>
          <a:ext cx="9212456" cy="4907280"/>
        </p:xfrm>
        <a:graphic>
          <a:graphicData uri="http://schemas.openxmlformats.org/drawingml/2006/table">
            <a:tbl>
              <a:tblPr firstRow="1" bandRow="1">
                <a:tableStyleId>{5C22544A-7EE6-4342-B048-85BDC9FD1C3A}</a:tableStyleId>
              </a:tblPr>
              <a:tblGrid>
                <a:gridCol w="3966224">
                  <a:extLst>
                    <a:ext uri="{9D8B030D-6E8A-4147-A177-3AD203B41FA5}">
                      <a16:colId xmlns:a16="http://schemas.microsoft.com/office/drawing/2014/main" val="3409445675"/>
                    </a:ext>
                  </a:extLst>
                </a:gridCol>
                <a:gridCol w="5246232">
                  <a:extLst>
                    <a:ext uri="{9D8B030D-6E8A-4147-A177-3AD203B41FA5}">
                      <a16:colId xmlns:a16="http://schemas.microsoft.com/office/drawing/2014/main" val="3571441411"/>
                    </a:ext>
                  </a:extLst>
                </a:gridCol>
              </a:tblGrid>
              <a:tr h="370840">
                <a:tc>
                  <a:txBody>
                    <a:bodyPr/>
                    <a:lstStyle/>
                    <a:p>
                      <a:pPr algn="ctr"/>
                      <a:r>
                        <a:rPr lang="en-GB" sz="2000" dirty="0"/>
                        <a:t>School Type</a:t>
                      </a:r>
                    </a:p>
                  </a:txBody>
                  <a:tcPr>
                    <a:solidFill>
                      <a:srgbClr val="5D99A3"/>
                    </a:solidFill>
                  </a:tcPr>
                </a:tc>
                <a:tc>
                  <a:txBody>
                    <a:bodyPr/>
                    <a:lstStyle/>
                    <a:p>
                      <a:pPr algn="ctr"/>
                      <a:r>
                        <a:rPr lang="en-GB" sz="2000" dirty="0"/>
                        <a:t>Managing Authority </a:t>
                      </a:r>
                    </a:p>
                  </a:txBody>
                  <a:tcPr>
                    <a:solidFill>
                      <a:srgbClr val="5D99A3"/>
                    </a:solidFill>
                  </a:tcPr>
                </a:tc>
                <a:extLst>
                  <a:ext uri="{0D108BD9-81ED-4DB2-BD59-A6C34878D82A}">
                    <a16:rowId xmlns:a16="http://schemas.microsoft.com/office/drawing/2014/main" val="1938003784"/>
                  </a:ext>
                </a:extLst>
              </a:tr>
              <a:tr h="370840">
                <a:tc>
                  <a:txBody>
                    <a:bodyPr/>
                    <a:lstStyle/>
                    <a:p>
                      <a:pPr algn="ctr"/>
                      <a:r>
                        <a:rPr lang="en-GB" sz="2000" dirty="0"/>
                        <a:t>Controlled (including Controlled Grammar and Controlled Integrated)</a:t>
                      </a:r>
                    </a:p>
                  </a:txBody>
                  <a:tcPr/>
                </a:tc>
                <a:tc>
                  <a:txBody>
                    <a:bodyPr/>
                    <a:lstStyle/>
                    <a:p>
                      <a:pPr algn="ctr"/>
                      <a:r>
                        <a:rPr lang="en-GB" sz="2000" dirty="0"/>
                        <a:t>Education Authority  (EA)</a:t>
                      </a:r>
                    </a:p>
                  </a:txBody>
                  <a:tcPr/>
                </a:tc>
                <a:extLst>
                  <a:ext uri="{0D108BD9-81ED-4DB2-BD59-A6C34878D82A}">
                    <a16:rowId xmlns:a16="http://schemas.microsoft.com/office/drawing/2014/main" val="553634179"/>
                  </a:ext>
                </a:extLst>
              </a:tr>
              <a:tr h="370840">
                <a:tc>
                  <a:txBody>
                    <a:bodyPr/>
                    <a:lstStyle/>
                    <a:p>
                      <a:pPr algn="ctr"/>
                      <a:r>
                        <a:rPr lang="en-GB" sz="2000" dirty="0"/>
                        <a:t>Catholic Maintained </a:t>
                      </a:r>
                    </a:p>
                  </a:txBody>
                  <a:tcPr/>
                </a:tc>
                <a:tc>
                  <a:txBody>
                    <a:bodyPr/>
                    <a:lstStyle/>
                    <a:p>
                      <a:pPr algn="ctr"/>
                      <a:r>
                        <a:rPr lang="en-GB" sz="2000" dirty="0"/>
                        <a:t>The Council for Catholic Maintained Schools (CCMS)</a:t>
                      </a:r>
                    </a:p>
                    <a:p>
                      <a:pPr algn="ctr"/>
                      <a:endParaRPr lang="en-GB" sz="2000" dirty="0"/>
                    </a:p>
                  </a:txBody>
                  <a:tcPr/>
                </a:tc>
                <a:extLst>
                  <a:ext uri="{0D108BD9-81ED-4DB2-BD59-A6C34878D82A}">
                    <a16:rowId xmlns:a16="http://schemas.microsoft.com/office/drawing/2014/main" val="1832757025"/>
                  </a:ext>
                </a:extLst>
              </a:tr>
              <a:tr h="370840">
                <a:tc>
                  <a:txBody>
                    <a:bodyPr/>
                    <a:lstStyle/>
                    <a:p>
                      <a:pPr algn="ctr"/>
                      <a:r>
                        <a:rPr lang="en-GB" sz="2000" b="1" dirty="0">
                          <a:solidFill>
                            <a:srgbClr val="FF0000"/>
                          </a:solidFill>
                        </a:rPr>
                        <a:t>Voluntary Grammar</a:t>
                      </a:r>
                    </a:p>
                  </a:txBody>
                  <a:tcPr/>
                </a:tc>
                <a:tc>
                  <a:txBody>
                    <a:bodyPr/>
                    <a:lstStyle/>
                    <a:p>
                      <a:pPr algn="ctr"/>
                      <a:r>
                        <a:rPr lang="en-GB" sz="2000" b="1" dirty="0">
                          <a:solidFill>
                            <a:srgbClr val="FF0000"/>
                          </a:solidFill>
                        </a:rPr>
                        <a:t>Board of Governors </a:t>
                      </a:r>
                    </a:p>
                    <a:p>
                      <a:pPr algn="ctr"/>
                      <a:endParaRPr lang="en-GB" sz="2000" b="1" dirty="0">
                        <a:solidFill>
                          <a:srgbClr val="FF0000"/>
                        </a:solidFill>
                      </a:endParaRPr>
                    </a:p>
                  </a:txBody>
                  <a:tcPr/>
                </a:tc>
                <a:extLst>
                  <a:ext uri="{0D108BD9-81ED-4DB2-BD59-A6C34878D82A}">
                    <a16:rowId xmlns:a16="http://schemas.microsoft.com/office/drawing/2014/main" val="1581633512"/>
                  </a:ext>
                </a:extLst>
              </a:tr>
              <a:tr h="370840">
                <a:tc>
                  <a:txBody>
                    <a:bodyPr/>
                    <a:lstStyle/>
                    <a:p>
                      <a:pPr algn="ctr"/>
                      <a:r>
                        <a:rPr lang="en-GB" sz="2000" dirty="0"/>
                        <a:t>Grant Maintained Integrated</a:t>
                      </a:r>
                    </a:p>
                  </a:txBody>
                  <a:tcPr/>
                </a:tc>
                <a:tc>
                  <a:txBody>
                    <a:bodyPr/>
                    <a:lstStyle/>
                    <a:p>
                      <a:pPr algn="ctr"/>
                      <a:r>
                        <a:rPr lang="en-GB" sz="2000" dirty="0"/>
                        <a:t>Board of Governors</a:t>
                      </a:r>
                    </a:p>
                    <a:p>
                      <a:pPr algn="ctr"/>
                      <a:endParaRPr lang="en-GB" sz="2000" dirty="0"/>
                    </a:p>
                  </a:txBody>
                  <a:tcPr/>
                </a:tc>
                <a:extLst>
                  <a:ext uri="{0D108BD9-81ED-4DB2-BD59-A6C34878D82A}">
                    <a16:rowId xmlns:a16="http://schemas.microsoft.com/office/drawing/2014/main" val="2733681904"/>
                  </a:ext>
                </a:extLst>
              </a:tr>
              <a:tr h="370840">
                <a:tc>
                  <a:txBody>
                    <a:bodyPr/>
                    <a:lstStyle/>
                    <a:p>
                      <a:pPr algn="ctr"/>
                      <a:r>
                        <a:rPr lang="en-GB" sz="2000" dirty="0"/>
                        <a:t>Irish Medium </a:t>
                      </a:r>
                    </a:p>
                  </a:txBody>
                  <a:tcPr/>
                </a:tc>
                <a:tc>
                  <a:txBody>
                    <a:bodyPr/>
                    <a:lstStyle/>
                    <a:p>
                      <a:pPr algn="ctr"/>
                      <a:r>
                        <a:rPr lang="en-GB" sz="2000" dirty="0"/>
                        <a:t>Board of Governors</a:t>
                      </a:r>
                    </a:p>
                    <a:p>
                      <a:pPr algn="ctr"/>
                      <a:endParaRPr lang="en-GB" sz="2000" dirty="0"/>
                    </a:p>
                  </a:txBody>
                  <a:tcPr/>
                </a:tc>
                <a:extLst>
                  <a:ext uri="{0D108BD9-81ED-4DB2-BD59-A6C34878D82A}">
                    <a16:rowId xmlns:a16="http://schemas.microsoft.com/office/drawing/2014/main" val="2109038397"/>
                  </a:ext>
                </a:extLst>
              </a:tr>
              <a:tr h="370840">
                <a:tc>
                  <a:txBody>
                    <a:bodyPr/>
                    <a:lstStyle/>
                    <a:p>
                      <a:pPr algn="ctr"/>
                      <a:r>
                        <a:rPr lang="en-GB" sz="2000" dirty="0"/>
                        <a:t>Special</a:t>
                      </a:r>
                    </a:p>
                  </a:txBody>
                  <a:tcPr/>
                </a:tc>
                <a:tc>
                  <a:txBody>
                    <a:bodyPr/>
                    <a:lstStyle/>
                    <a:p>
                      <a:pPr algn="ctr"/>
                      <a:r>
                        <a:rPr lang="en-GB" sz="2000" dirty="0"/>
                        <a:t>Dependent on type, i.e. controlled or voluntary</a:t>
                      </a:r>
                    </a:p>
                    <a:p>
                      <a:pPr algn="ctr"/>
                      <a:endParaRPr lang="en-GB" sz="2000" dirty="0"/>
                    </a:p>
                  </a:txBody>
                  <a:tcPr/>
                </a:tc>
                <a:extLst>
                  <a:ext uri="{0D108BD9-81ED-4DB2-BD59-A6C34878D82A}">
                    <a16:rowId xmlns:a16="http://schemas.microsoft.com/office/drawing/2014/main" val="2429991466"/>
                  </a:ext>
                </a:extLst>
              </a:tr>
            </a:tbl>
          </a:graphicData>
        </a:graphic>
      </p:graphicFrame>
    </p:spTree>
    <p:extLst>
      <p:ext uri="{BB962C8B-B14F-4D97-AF65-F5344CB8AC3E}">
        <p14:creationId xmlns:p14="http://schemas.microsoft.com/office/powerpoint/2010/main" val="13775209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EBC63-BFB9-4289-AA92-77615EDB45E0}"/>
              </a:ext>
            </a:extLst>
          </p:cNvPr>
          <p:cNvSpPr>
            <a:spLocks noGrp="1"/>
          </p:cNvSpPr>
          <p:nvPr>
            <p:ph type="title"/>
          </p:nvPr>
        </p:nvSpPr>
        <p:spPr>
          <a:xfrm>
            <a:off x="1296954" y="237460"/>
            <a:ext cx="10235682" cy="1188720"/>
          </a:xfrm>
        </p:spPr>
        <p:txBody>
          <a:bodyPr>
            <a:normAutofit/>
          </a:bodyPr>
          <a:lstStyle/>
          <a:p>
            <a:pPr algn="ctr"/>
            <a:r>
              <a:rPr lang="en-GB" b="1" dirty="0">
                <a:solidFill>
                  <a:schemeClr val="accent1">
                    <a:lumMod val="75000"/>
                  </a:schemeClr>
                </a:solidFill>
              </a:rPr>
              <a:t>Post Primary Schools data (2024/25)</a:t>
            </a:r>
          </a:p>
        </p:txBody>
      </p:sp>
      <p:graphicFrame>
        <p:nvGraphicFramePr>
          <p:cNvPr id="4" name="Table 4">
            <a:extLst>
              <a:ext uri="{FF2B5EF4-FFF2-40B4-BE49-F238E27FC236}">
                <a16:creationId xmlns:a16="http://schemas.microsoft.com/office/drawing/2014/main" id="{68051CB8-A15D-48A7-9DD5-0317AC11730A}"/>
              </a:ext>
            </a:extLst>
          </p:cNvPr>
          <p:cNvGraphicFramePr>
            <a:graphicFrameLocks noGrp="1"/>
          </p:cNvGraphicFramePr>
          <p:nvPr>
            <p:ph idx="1"/>
            <p:extLst>
              <p:ext uri="{D42A27DB-BD31-4B8C-83A1-F6EECF244321}">
                <p14:modId xmlns:p14="http://schemas.microsoft.com/office/powerpoint/2010/main" val="1635149943"/>
              </p:ext>
            </p:extLst>
          </p:nvPr>
        </p:nvGraphicFramePr>
        <p:xfrm>
          <a:off x="905069" y="1184988"/>
          <a:ext cx="10627567" cy="4413375"/>
        </p:xfrm>
        <a:graphic>
          <a:graphicData uri="http://schemas.openxmlformats.org/drawingml/2006/table">
            <a:tbl>
              <a:tblPr firstRow="1" bandRow="1">
                <a:tableStyleId>{5C22544A-7EE6-4342-B048-85BDC9FD1C3A}</a:tableStyleId>
              </a:tblPr>
              <a:tblGrid>
                <a:gridCol w="4370444">
                  <a:extLst>
                    <a:ext uri="{9D8B030D-6E8A-4147-A177-3AD203B41FA5}">
                      <a16:colId xmlns:a16="http://schemas.microsoft.com/office/drawing/2014/main" val="3409445675"/>
                    </a:ext>
                  </a:extLst>
                </a:gridCol>
                <a:gridCol w="3083000">
                  <a:extLst>
                    <a:ext uri="{9D8B030D-6E8A-4147-A177-3AD203B41FA5}">
                      <a16:colId xmlns:a16="http://schemas.microsoft.com/office/drawing/2014/main" val="3571441411"/>
                    </a:ext>
                  </a:extLst>
                </a:gridCol>
                <a:gridCol w="3174123">
                  <a:extLst>
                    <a:ext uri="{9D8B030D-6E8A-4147-A177-3AD203B41FA5}">
                      <a16:colId xmlns:a16="http://schemas.microsoft.com/office/drawing/2014/main" val="1014045931"/>
                    </a:ext>
                  </a:extLst>
                </a:gridCol>
              </a:tblGrid>
              <a:tr h="490375">
                <a:tc>
                  <a:txBody>
                    <a:bodyPr/>
                    <a:lstStyle/>
                    <a:p>
                      <a:r>
                        <a:rPr lang="en-GB" sz="2400" dirty="0"/>
                        <a:t>School Type</a:t>
                      </a:r>
                    </a:p>
                  </a:txBody>
                  <a:tcPr>
                    <a:solidFill>
                      <a:srgbClr val="5D99A3"/>
                    </a:solidFill>
                  </a:tcPr>
                </a:tc>
                <a:tc>
                  <a:txBody>
                    <a:bodyPr/>
                    <a:lstStyle/>
                    <a:p>
                      <a:pPr algn="ctr"/>
                      <a:r>
                        <a:rPr lang="en-GB" sz="2400" dirty="0"/>
                        <a:t>No. of Schools</a:t>
                      </a:r>
                    </a:p>
                  </a:txBody>
                  <a:tcPr>
                    <a:solidFill>
                      <a:srgbClr val="5D99A3"/>
                    </a:solidFill>
                  </a:tcPr>
                </a:tc>
                <a:tc>
                  <a:txBody>
                    <a:bodyPr/>
                    <a:lstStyle/>
                    <a:p>
                      <a:pPr algn="ctr"/>
                      <a:r>
                        <a:rPr lang="en-GB" sz="2400" dirty="0"/>
                        <a:t>No. of Pupils</a:t>
                      </a:r>
                    </a:p>
                  </a:txBody>
                  <a:tcPr>
                    <a:solidFill>
                      <a:srgbClr val="5D99A3"/>
                    </a:solidFill>
                  </a:tcPr>
                </a:tc>
                <a:extLst>
                  <a:ext uri="{0D108BD9-81ED-4DB2-BD59-A6C34878D82A}">
                    <a16:rowId xmlns:a16="http://schemas.microsoft.com/office/drawing/2014/main" val="1938003784"/>
                  </a:ext>
                </a:extLst>
              </a:tr>
              <a:tr h="490375">
                <a:tc>
                  <a:txBody>
                    <a:bodyPr/>
                    <a:lstStyle/>
                    <a:p>
                      <a:r>
                        <a:rPr lang="en-GB" sz="2400" dirty="0"/>
                        <a:t>Controlled </a:t>
                      </a:r>
                    </a:p>
                  </a:txBody>
                  <a:tcPr/>
                </a:tc>
                <a:tc>
                  <a:txBody>
                    <a:bodyPr/>
                    <a:lstStyle/>
                    <a:p>
                      <a:pPr algn="ctr"/>
                      <a:r>
                        <a:rPr lang="en-GB" sz="2400" dirty="0"/>
                        <a:t>47</a:t>
                      </a:r>
                    </a:p>
                  </a:txBody>
                  <a:tcPr/>
                </a:tc>
                <a:tc>
                  <a:txBody>
                    <a:bodyPr/>
                    <a:lstStyle/>
                    <a:p>
                      <a:pPr algn="ctr"/>
                      <a:r>
                        <a:rPr lang="en-GB" sz="2400" dirty="0"/>
                        <a:t>32,487</a:t>
                      </a:r>
                    </a:p>
                  </a:txBody>
                  <a:tcPr/>
                </a:tc>
                <a:extLst>
                  <a:ext uri="{0D108BD9-81ED-4DB2-BD59-A6C34878D82A}">
                    <a16:rowId xmlns:a16="http://schemas.microsoft.com/office/drawing/2014/main" val="553634179"/>
                  </a:ext>
                </a:extLst>
              </a:tr>
              <a:tr h="490375">
                <a:tc>
                  <a:txBody>
                    <a:bodyPr/>
                    <a:lstStyle/>
                    <a:p>
                      <a:r>
                        <a:rPr lang="en-GB" sz="2400" dirty="0"/>
                        <a:t>Catholic Maintained </a:t>
                      </a:r>
                    </a:p>
                  </a:txBody>
                  <a:tcPr/>
                </a:tc>
                <a:tc>
                  <a:txBody>
                    <a:bodyPr/>
                    <a:lstStyle/>
                    <a:p>
                      <a:pPr algn="ctr"/>
                      <a:r>
                        <a:rPr lang="en-GB" sz="2400" dirty="0"/>
                        <a:t>54</a:t>
                      </a:r>
                    </a:p>
                  </a:txBody>
                  <a:tcPr/>
                </a:tc>
                <a:tc>
                  <a:txBody>
                    <a:bodyPr/>
                    <a:lstStyle/>
                    <a:p>
                      <a:pPr algn="ctr"/>
                      <a:r>
                        <a:rPr lang="en-GB" sz="2400" dirty="0"/>
                        <a:t>41,070</a:t>
                      </a:r>
                    </a:p>
                  </a:txBody>
                  <a:tcPr/>
                </a:tc>
                <a:extLst>
                  <a:ext uri="{0D108BD9-81ED-4DB2-BD59-A6C34878D82A}">
                    <a16:rowId xmlns:a16="http://schemas.microsoft.com/office/drawing/2014/main" val="1832757025"/>
                  </a:ext>
                </a:extLst>
              </a:tr>
              <a:tr h="490375">
                <a:tc>
                  <a:txBody>
                    <a:bodyPr/>
                    <a:lstStyle/>
                    <a:p>
                      <a:r>
                        <a:rPr lang="en-GB" sz="2400" dirty="0"/>
                        <a:t>Irish Medium</a:t>
                      </a:r>
                    </a:p>
                  </a:txBody>
                  <a:tcPr/>
                </a:tc>
                <a:tc>
                  <a:txBody>
                    <a:bodyPr/>
                    <a:lstStyle/>
                    <a:p>
                      <a:pPr algn="ctr"/>
                      <a:r>
                        <a:rPr lang="en-GB" sz="2400" dirty="0"/>
                        <a:t>2</a:t>
                      </a:r>
                    </a:p>
                  </a:txBody>
                  <a:tcPr/>
                </a:tc>
                <a:tc>
                  <a:txBody>
                    <a:bodyPr/>
                    <a:lstStyle/>
                    <a:p>
                      <a:pPr algn="ctr"/>
                      <a:r>
                        <a:rPr lang="en-GB" sz="2400" dirty="0"/>
                        <a:t>1,366</a:t>
                      </a:r>
                    </a:p>
                  </a:txBody>
                  <a:tcPr/>
                </a:tc>
                <a:extLst>
                  <a:ext uri="{0D108BD9-81ED-4DB2-BD59-A6C34878D82A}">
                    <a16:rowId xmlns:a16="http://schemas.microsoft.com/office/drawing/2014/main" val="1581633512"/>
                  </a:ext>
                </a:extLst>
              </a:tr>
              <a:tr h="490375">
                <a:tc>
                  <a:txBody>
                    <a:bodyPr/>
                    <a:lstStyle/>
                    <a:p>
                      <a:r>
                        <a:rPr lang="en-GB" sz="2400" dirty="0"/>
                        <a:t>Controlled Integrated</a:t>
                      </a:r>
                    </a:p>
                  </a:txBody>
                  <a:tcPr/>
                </a:tc>
                <a:tc>
                  <a:txBody>
                    <a:bodyPr/>
                    <a:lstStyle/>
                    <a:p>
                      <a:pPr algn="ctr"/>
                      <a:r>
                        <a:rPr lang="en-GB" sz="2400" dirty="0"/>
                        <a:t>6</a:t>
                      </a:r>
                    </a:p>
                  </a:txBody>
                  <a:tcPr/>
                </a:tc>
                <a:tc>
                  <a:txBody>
                    <a:bodyPr/>
                    <a:lstStyle/>
                    <a:p>
                      <a:pPr algn="ctr"/>
                      <a:r>
                        <a:rPr lang="en-GB" sz="2400" dirty="0"/>
                        <a:t>4,450</a:t>
                      </a:r>
                    </a:p>
                  </a:txBody>
                  <a:tcPr/>
                </a:tc>
                <a:extLst>
                  <a:ext uri="{0D108BD9-81ED-4DB2-BD59-A6C34878D82A}">
                    <a16:rowId xmlns:a16="http://schemas.microsoft.com/office/drawing/2014/main" val="2733681904"/>
                  </a:ext>
                </a:extLst>
              </a:tr>
              <a:tr h="490375">
                <a:tc>
                  <a:txBody>
                    <a:bodyPr/>
                    <a:lstStyle/>
                    <a:p>
                      <a:r>
                        <a:rPr lang="en-GB" sz="2400" dirty="0"/>
                        <a:t>Grant Maintained Integrated</a:t>
                      </a:r>
                    </a:p>
                  </a:txBody>
                  <a:tcPr/>
                </a:tc>
                <a:tc>
                  <a:txBody>
                    <a:bodyPr/>
                    <a:lstStyle/>
                    <a:p>
                      <a:pPr algn="ctr"/>
                      <a:r>
                        <a:rPr lang="en-GB" sz="2400" dirty="0"/>
                        <a:t>15</a:t>
                      </a:r>
                    </a:p>
                  </a:txBody>
                  <a:tcPr/>
                </a:tc>
                <a:tc>
                  <a:txBody>
                    <a:bodyPr/>
                    <a:lstStyle/>
                    <a:p>
                      <a:pPr algn="ctr"/>
                      <a:r>
                        <a:rPr lang="en-GB" sz="2400" dirty="0"/>
                        <a:t>10,948</a:t>
                      </a:r>
                    </a:p>
                  </a:txBody>
                  <a:tcPr/>
                </a:tc>
                <a:extLst>
                  <a:ext uri="{0D108BD9-81ED-4DB2-BD59-A6C34878D82A}">
                    <a16:rowId xmlns:a16="http://schemas.microsoft.com/office/drawing/2014/main" val="2109038397"/>
                  </a:ext>
                </a:extLst>
              </a:tr>
              <a:tr h="490375">
                <a:tc>
                  <a:txBody>
                    <a:bodyPr/>
                    <a:lstStyle/>
                    <a:p>
                      <a:r>
                        <a:rPr lang="en-GB" sz="2400" dirty="0"/>
                        <a:t>Controlled Grammar</a:t>
                      </a:r>
                    </a:p>
                  </a:txBody>
                  <a:tcPr/>
                </a:tc>
                <a:tc>
                  <a:txBody>
                    <a:bodyPr/>
                    <a:lstStyle/>
                    <a:p>
                      <a:pPr algn="ctr"/>
                      <a:r>
                        <a:rPr lang="en-GB" sz="2400" dirty="0"/>
                        <a:t>16</a:t>
                      </a:r>
                    </a:p>
                  </a:txBody>
                  <a:tcPr/>
                </a:tc>
                <a:tc>
                  <a:txBody>
                    <a:bodyPr/>
                    <a:lstStyle/>
                    <a:p>
                      <a:pPr algn="ctr"/>
                      <a:r>
                        <a:rPr lang="en-GB" sz="2400" dirty="0"/>
                        <a:t>14,733</a:t>
                      </a:r>
                    </a:p>
                  </a:txBody>
                  <a:tcPr/>
                </a:tc>
                <a:extLst>
                  <a:ext uri="{0D108BD9-81ED-4DB2-BD59-A6C34878D82A}">
                    <a16:rowId xmlns:a16="http://schemas.microsoft.com/office/drawing/2014/main" val="2429991466"/>
                  </a:ext>
                </a:extLst>
              </a:tr>
              <a:tr h="490375">
                <a:tc>
                  <a:txBody>
                    <a:bodyPr/>
                    <a:lstStyle/>
                    <a:p>
                      <a:r>
                        <a:rPr lang="en-GB" sz="2400" b="1" dirty="0">
                          <a:solidFill>
                            <a:srgbClr val="FF0000"/>
                          </a:solidFill>
                        </a:rPr>
                        <a:t>Voluntary Grammar</a:t>
                      </a:r>
                    </a:p>
                  </a:txBody>
                  <a:tcPr/>
                </a:tc>
                <a:tc>
                  <a:txBody>
                    <a:bodyPr/>
                    <a:lstStyle/>
                    <a:p>
                      <a:pPr algn="ctr"/>
                      <a:r>
                        <a:rPr lang="en-GB" sz="2400" b="1" dirty="0">
                          <a:solidFill>
                            <a:srgbClr val="FF0000"/>
                          </a:solidFill>
                        </a:rPr>
                        <a:t>50</a:t>
                      </a:r>
                    </a:p>
                  </a:txBody>
                  <a:tcPr/>
                </a:tc>
                <a:tc>
                  <a:txBody>
                    <a:bodyPr/>
                    <a:lstStyle/>
                    <a:p>
                      <a:pPr algn="ctr"/>
                      <a:r>
                        <a:rPr lang="en-GB" sz="2400" b="1" dirty="0">
                          <a:solidFill>
                            <a:srgbClr val="FF0000"/>
                          </a:solidFill>
                        </a:rPr>
                        <a:t>51,835</a:t>
                      </a:r>
                    </a:p>
                  </a:txBody>
                  <a:tcPr/>
                </a:tc>
                <a:extLst>
                  <a:ext uri="{0D108BD9-81ED-4DB2-BD59-A6C34878D82A}">
                    <a16:rowId xmlns:a16="http://schemas.microsoft.com/office/drawing/2014/main" val="141659652"/>
                  </a:ext>
                </a:extLst>
              </a:tr>
              <a:tr h="490375">
                <a:tc>
                  <a:txBody>
                    <a:bodyPr/>
                    <a:lstStyle/>
                    <a:p>
                      <a:r>
                        <a:rPr lang="en-GB" sz="2400" b="1" dirty="0"/>
                        <a:t>TOTAL</a:t>
                      </a:r>
                    </a:p>
                  </a:txBody>
                  <a:tcPr/>
                </a:tc>
                <a:tc>
                  <a:txBody>
                    <a:bodyPr/>
                    <a:lstStyle/>
                    <a:p>
                      <a:pPr algn="ctr"/>
                      <a:r>
                        <a:rPr lang="en-GB" sz="2400" b="1" dirty="0"/>
                        <a:t>190</a:t>
                      </a:r>
                    </a:p>
                  </a:txBody>
                  <a:tcPr/>
                </a:tc>
                <a:tc>
                  <a:txBody>
                    <a:bodyPr/>
                    <a:lstStyle/>
                    <a:p>
                      <a:pPr algn="ctr"/>
                      <a:r>
                        <a:rPr lang="en-GB" sz="2400" b="1" dirty="0"/>
                        <a:t>156,889</a:t>
                      </a:r>
                    </a:p>
                  </a:txBody>
                  <a:tcPr/>
                </a:tc>
                <a:extLst>
                  <a:ext uri="{0D108BD9-81ED-4DB2-BD59-A6C34878D82A}">
                    <a16:rowId xmlns:a16="http://schemas.microsoft.com/office/drawing/2014/main" val="1228975745"/>
                  </a:ext>
                </a:extLst>
              </a:tr>
            </a:tbl>
          </a:graphicData>
        </a:graphic>
      </p:graphicFrame>
      <p:sp>
        <p:nvSpPr>
          <p:cNvPr id="3" name="TextBox 2">
            <a:extLst>
              <a:ext uri="{FF2B5EF4-FFF2-40B4-BE49-F238E27FC236}">
                <a16:creationId xmlns:a16="http://schemas.microsoft.com/office/drawing/2014/main" id="{A4D57224-91DA-17EE-DE01-A342565BE226}"/>
              </a:ext>
            </a:extLst>
          </p:cNvPr>
          <p:cNvSpPr txBox="1"/>
          <p:nvPr/>
        </p:nvSpPr>
        <p:spPr>
          <a:xfrm>
            <a:off x="520959" y="5698987"/>
            <a:ext cx="11150082" cy="95410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black"/>
                </a:solidFill>
                <a:effectLst/>
                <a:uLnTx/>
                <a:uFillTx/>
                <a:latin typeface="Tw Cen MT" panose="020B0602020104020603"/>
                <a:ea typeface="+mn-ea"/>
                <a:cs typeface="+mn-cs"/>
              </a:rPr>
              <a:t>Voluntary Grammar Schools represent 26% of all post-primary schools and educate 33% of all post primary pupils</a:t>
            </a:r>
          </a:p>
        </p:txBody>
      </p:sp>
    </p:spTree>
    <p:extLst>
      <p:ext uri="{BB962C8B-B14F-4D97-AF65-F5344CB8AC3E}">
        <p14:creationId xmlns:p14="http://schemas.microsoft.com/office/powerpoint/2010/main" val="32036979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Office Theme">
  <a:themeElements>
    <a:clrScheme name="Custom 10">
      <a:dk1>
        <a:sysClr val="windowText" lastClr="000000"/>
      </a:dk1>
      <a:lt1>
        <a:sysClr val="window" lastClr="FFFFFF"/>
      </a:lt1>
      <a:dk2>
        <a:srgbClr val="373545"/>
      </a:dk2>
      <a:lt2>
        <a:srgbClr val="CEDBE6"/>
      </a:lt2>
      <a:accent1>
        <a:srgbClr val="88D2D0"/>
      </a:accent1>
      <a:accent2>
        <a:srgbClr val="4A9B82"/>
      </a:accent2>
      <a:accent3>
        <a:srgbClr val="75BDA7"/>
      </a:accent3>
      <a:accent4>
        <a:srgbClr val="7A8C8E"/>
      </a:accent4>
      <a:accent5>
        <a:srgbClr val="84ACB6"/>
      </a:accent5>
      <a:accent6>
        <a:srgbClr val="377461"/>
      </a:accent6>
      <a:hlink>
        <a:srgbClr val="6B9F25"/>
      </a:hlink>
      <a:folHlink>
        <a:srgbClr val="9F6715"/>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Integral">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3.xml><?xml version="1.0" encoding="utf-8"?>
<a:theme xmlns:a="http://schemas.openxmlformats.org/drawingml/2006/main" name="2_Integral">
  <a:themeElements>
    <a:clrScheme name="Custom 15">
      <a:dk1>
        <a:sysClr val="windowText" lastClr="000000"/>
      </a:dk1>
      <a:lt1>
        <a:sysClr val="window" lastClr="FFFFFF"/>
      </a:lt1>
      <a:dk2>
        <a:srgbClr val="373545"/>
      </a:dk2>
      <a:lt2>
        <a:srgbClr val="CEDBE6"/>
      </a:lt2>
      <a:accent1>
        <a:srgbClr val="4D9994"/>
      </a:accent1>
      <a:accent2>
        <a:srgbClr val="4A9B82"/>
      </a:accent2>
      <a:accent3>
        <a:srgbClr val="75BDA7"/>
      </a:accent3>
      <a:accent4>
        <a:srgbClr val="7A8C8E"/>
      </a:accent4>
      <a:accent5>
        <a:srgbClr val="84ACB6"/>
      </a:accent5>
      <a:accent6>
        <a:srgbClr val="2683C6"/>
      </a:accent6>
      <a:hlink>
        <a:srgbClr val="6B9F25"/>
      </a:hlink>
      <a:folHlink>
        <a:srgbClr val="9F6715"/>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4.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D502FB2FED64244B8452C94A4B81C9B" ma:contentTypeVersion="18" ma:contentTypeDescription="Create a new document." ma:contentTypeScope="" ma:versionID="c1f137b0c5381df27a027f953a15cc9f">
  <xsd:schema xmlns:xsd="http://www.w3.org/2001/XMLSchema" xmlns:xs="http://www.w3.org/2001/XMLSchema" xmlns:p="http://schemas.microsoft.com/office/2006/metadata/properties" xmlns:ns2="42b44f9a-0723-4fd3-80ad-e10c1ffed655" xmlns:ns3="d5fa0648-d3d3-4893-939b-22d139a322df" targetNamespace="http://schemas.microsoft.com/office/2006/metadata/properties" ma:root="true" ma:fieldsID="4dd61fbbcee8653b37548ec5e8764872" ns2:_="" ns3:_="">
    <xsd:import namespace="42b44f9a-0723-4fd3-80ad-e10c1ffed655"/>
    <xsd:import namespace="d5fa0648-d3d3-4893-939b-22d139a322d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ObjectDetectorVersions" minOccurs="0"/>
                <xsd:element ref="ns2:MediaLengthInSeconds" minOccurs="0"/>
                <xsd:element ref="ns3:SharedWithUsers" minOccurs="0"/>
                <xsd:element ref="ns3:SharedWithDetail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2b44f9a-0723-4fd3-80ad-e10c1ffed6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84cb2d54-74b9-44bf-bc2a-18d3c66e461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5fa0648-d3d3-4893-939b-22d139a322df"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3721b323-31b2-4e46-afa7-a52210d80b30}" ma:internalName="TaxCatchAll" ma:showField="CatchAllData" ma:web="d5fa0648-d3d3-4893-939b-22d139a322df">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2b44f9a-0723-4fd3-80ad-e10c1ffed655">
      <Terms xmlns="http://schemas.microsoft.com/office/infopath/2007/PartnerControls"/>
    </lcf76f155ced4ddcb4097134ff3c332f>
    <TaxCatchAll xmlns="d5fa0648-d3d3-4893-939b-22d139a322df" xsi:nil="true"/>
  </documentManagement>
</p:properties>
</file>

<file path=customXml/itemProps1.xml><?xml version="1.0" encoding="utf-8"?>
<ds:datastoreItem xmlns:ds="http://schemas.openxmlformats.org/officeDocument/2006/customXml" ds:itemID="{B34A0577-55D1-4476-A72E-444E50154ACC}"/>
</file>

<file path=customXml/itemProps2.xml><?xml version="1.0" encoding="utf-8"?>
<ds:datastoreItem xmlns:ds="http://schemas.openxmlformats.org/officeDocument/2006/customXml" ds:itemID="{332E1E5B-9A4E-49D4-9922-0DB3742702A0}"/>
</file>

<file path=customXml/itemProps3.xml><?xml version="1.0" encoding="utf-8"?>
<ds:datastoreItem xmlns:ds="http://schemas.openxmlformats.org/officeDocument/2006/customXml" ds:itemID="{99FD4DD5-AA93-43A8-AED3-F5ABDE57CB24}"/>
</file>

<file path=docProps/app.xml><?xml version="1.0" encoding="utf-8"?>
<Properties xmlns="http://schemas.openxmlformats.org/officeDocument/2006/extended-properties" xmlns:vt="http://schemas.openxmlformats.org/officeDocument/2006/docPropsVTypes">
  <Template>Ion Boardroom</Template>
  <TotalTime>437</TotalTime>
  <Words>2727</Words>
  <Application>Microsoft Office PowerPoint</Application>
  <PresentationFormat>Widescreen</PresentationFormat>
  <Paragraphs>317</Paragraphs>
  <Slides>39</Slides>
  <Notes>28</Notes>
  <HiddenSlides>0</HiddenSlides>
  <MMClips>0</MMClips>
  <ScaleCrop>false</ScaleCrop>
  <HeadingPairs>
    <vt:vector size="6" baseType="variant">
      <vt:variant>
        <vt:lpstr>Fonts Used</vt:lpstr>
      </vt:variant>
      <vt:variant>
        <vt:i4>8</vt:i4>
      </vt:variant>
      <vt:variant>
        <vt:lpstr>Theme</vt:lpstr>
      </vt:variant>
      <vt:variant>
        <vt:i4>4</vt:i4>
      </vt:variant>
      <vt:variant>
        <vt:lpstr>Slide Titles</vt:lpstr>
      </vt:variant>
      <vt:variant>
        <vt:i4>39</vt:i4>
      </vt:variant>
    </vt:vector>
  </HeadingPairs>
  <TitlesOfParts>
    <vt:vector size="51" baseType="lpstr">
      <vt:lpstr>Aptos</vt:lpstr>
      <vt:lpstr>Aptos Display</vt:lpstr>
      <vt:lpstr>arial</vt:lpstr>
      <vt:lpstr>arial</vt:lpstr>
      <vt:lpstr>Calibri</vt:lpstr>
      <vt:lpstr>Tw Cen MT</vt:lpstr>
      <vt:lpstr>Tw Cen MT Condensed</vt:lpstr>
      <vt:lpstr>Wingdings 3</vt:lpstr>
      <vt:lpstr>Office Theme</vt:lpstr>
      <vt:lpstr>1_Integral</vt:lpstr>
      <vt:lpstr>2_Integral</vt:lpstr>
      <vt:lpstr>Integral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Northern Ireland Education System</vt:lpstr>
      <vt:lpstr>Post Primary Schools data (2024/25)</vt:lpstr>
      <vt:lpstr>PowerPoint Presentation</vt:lpstr>
      <vt:lpstr>PowerPoint Presentation</vt:lpstr>
      <vt:lpstr>PowerPoint Presentation</vt:lpstr>
      <vt:lpstr>PowerPoint Presentation</vt:lpstr>
      <vt:lpstr>PowerPoint Presentation</vt:lpstr>
      <vt:lpstr>GOVERNANCE Policy Context </vt:lpstr>
      <vt:lpstr>PowerPoint Presentation</vt:lpstr>
      <vt:lpstr>What is Unique about the Board of Governors of a Voluntary Grammar School?</vt:lpstr>
      <vt:lpstr>Governance models in Voluntary Grammar Schools</vt:lpstr>
      <vt:lpstr>PowerPoint Presentation</vt:lpstr>
      <vt:lpstr>Funding of Voluntary Grammar Schools</vt:lpstr>
      <vt:lpstr>Financial Management</vt:lpstr>
      <vt:lpstr>Financial Management</vt:lpstr>
      <vt:lpstr>PowerPoint Presentation</vt:lpstr>
      <vt:lpstr>Employing Authority </vt:lpstr>
      <vt:lpstr>Employing Authority </vt:lpstr>
      <vt:lpstr>PowerPoint Presentation</vt:lpstr>
      <vt:lpstr>Procurement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Helen McNally</dc:creator>
  <cp:lastModifiedBy>Helen McNally</cp:lastModifiedBy>
  <cp:revision>2</cp:revision>
  <dcterms:created xsi:type="dcterms:W3CDTF">2025-12-16T14:41:28Z</dcterms:created>
  <dcterms:modified xsi:type="dcterms:W3CDTF">2026-01-29T15:30:35Z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0x0101002D502FB2FED64244B8452C94A4B81C9B</vt:lpwstr>
  </property>
</Properties>
</file>